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416" r:id="rId3"/>
    <p:sldId id="598" r:id="rId4"/>
    <p:sldId id="591" r:id="rId5"/>
    <p:sldId id="632" r:id="rId6"/>
    <p:sldId id="633" r:id="rId7"/>
    <p:sldId id="634" r:id="rId8"/>
    <p:sldId id="568" r:id="rId9"/>
    <p:sldId id="603" r:id="rId10"/>
    <p:sldId id="611" r:id="rId11"/>
    <p:sldId id="604" r:id="rId12"/>
    <p:sldId id="614" r:id="rId13"/>
    <p:sldId id="620" r:id="rId14"/>
    <p:sldId id="624" r:id="rId15"/>
    <p:sldId id="629" r:id="rId16"/>
    <p:sldId id="628" r:id="rId17"/>
    <p:sldId id="630" r:id="rId18"/>
    <p:sldId id="615" r:id="rId19"/>
    <p:sldId id="622" r:id="rId20"/>
    <p:sldId id="602" r:id="rId21"/>
    <p:sldId id="635" r:id="rId22"/>
    <p:sldId id="625" r:id="rId23"/>
    <p:sldId id="616" r:id="rId24"/>
    <p:sldId id="612" r:id="rId25"/>
    <p:sldId id="621"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144"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Benjamin" initials="MB" lastIdx="1" clrIdx="0">
    <p:extLst>
      <p:ext uri="{19B8F6BF-5375-455C-9EA6-DF929625EA0E}">
        <p15:presenceInfo xmlns:p15="http://schemas.microsoft.com/office/powerpoint/2012/main" userId="S-1-5-21-3701975802-3154334251-1445309603-4267" providerId="AD"/>
      </p:ext>
    </p:extLst>
  </p:cmAuthor>
  <p:cmAuthor id="2" name="Ely, Lydia (MYR)" initials="EL(" lastIdx="1" clrIdx="1">
    <p:extLst>
      <p:ext uri="{19B8F6BF-5375-455C-9EA6-DF929625EA0E}">
        <p15:presenceInfo xmlns:p15="http://schemas.microsoft.com/office/powerpoint/2012/main" userId="S::lydia.ely@sfgov.org::af0b65d3-d043-41a2-80fc-f1b0d8c7b5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F2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09" autoAdjust="0"/>
    <p:restoredTop sz="91049" autoAdjust="0"/>
  </p:normalViewPr>
  <p:slideViewPr>
    <p:cSldViewPr>
      <p:cViewPr varScale="1">
        <p:scale>
          <a:sx n="61" d="100"/>
          <a:sy n="61" d="100"/>
        </p:scale>
        <p:origin x="392" y="48"/>
      </p:cViewPr>
      <p:guideLst>
        <p:guide orient="horz" pos="624"/>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7" d="100"/>
        <a:sy n="127" d="100"/>
      </p:scale>
      <p:origin x="0" y="-1032"/>
    </p:cViewPr>
  </p:sorterViewPr>
  <p:notesViewPr>
    <p:cSldViewPr>
      <p:cViewPr varScale="1">
        <p:scale>
          <a:sx n="82" d="100"/>
          <a:sy n="82" d="100"/>
        </p:scale>
        <p:origin x="-1908"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343" cy="465455"/>
          </a:xfrm>
          <a:prstGeom prst="rect">
            <a:avLst/>
          </a:prstGeom>
        </p:spPr>
        <p:txBody>
          <a:bodyPr vert="horz" lIns="92807" tIns="46406" rIns="92807" bIns="46406" rtlCol="0"/>
          <a:lstStyle>
            <a:lvl1pPr algn="l">
              <a:defRPr sz="1200"/>
            </a:lvl1pPr>
          </a:lstStyle>
          <a:p>
            <a:endParaRPr lang="en-US" dirty="0"/>
          </a:p>
        </p:txBody>
      </p:sp>
      <p:sp>
        <p:nvSpPr>
          <p:cNvPr id="3" name="Date Placeholder 2"/>
          <p:cNvSpPr>
            <a:spLocks noGrp="1"/>
          </p:cNvSpPr>
          <p:nvPr>
            <p:ph type="dt" sz="quarter" idx="1"/>
          </p:nvPr>
        </p:nvSpPr>
        <p:spPr>
          <a:xfrm>
            <a:off x="3978135" y="1"/>
            <a:ext cx="3043343" cy="465455"/>
          </a:xfrm>
          <a:prstGeom prst="rect">
            <a:avLst/>
          </a:prstGeom>
        </p:spPr>
        <p:txBody>
          <a:bodyPr vert="horz" lIns="92807" tIns="46406" rIns="92807" bIns="46406" rtlCol="0"/>
          <a:lstStyle>
            <a:lvl1pPr algn="r">
              <a:defRPr sz="1200"/>
            </a:lvl1pPr>
          </a:lstStyle>
          <a:p>
            <a:fld id="{46D8E988-CEBA-4E80-9E70-B540F9D370C5}" type="datetimeFigureOut">
              <a:rPr lang="en-US" smtClean="0"/>
              <a:pPr/>
              <a:t>12/18/2020</a:t>
            </a:fld>
            <a:endParaRPr lang="en-US" dirty="0"/>
          </a:p>
        </p:txBody>
      </p:sp>
      <p:sp>
        <p:nvSpPr>
          <p:cNvPr id="4" name="Footer Placeholder 3"/>
          <p:cNvSpPr>
            <a:spLocks noGrp="1"/>
          </p:cNvSpPr>
          <p:nvPr>
            <p:ph type="ftr" sz="quarter" idx="2"/>
          </p:nvPr>
        </p:nvSpPr>
        <p:spPr>
          <a:xfrm>
            <a:off x="2" y="8842029"/>
            <a:ext cx="3043343" cy="465455"/>
          </a:xfrm>
          <a:prstGeom prst="rect">
            <a:avLst/>
          </a:prstGeom>
        </p:spPr>
        <p:txBody>
          <a:bodyPr vert="horz" lIns="92807" tIns="46406" rIns="92807" bIns="464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5" y="8842029"/>
            <a:ext cx="3043343" cy="465455"/>
          </a:xfrm>
          <a:prstGeom prst="rect">
            <a:avLst/>
          </a:prstGeom>
        </p:spPr>
        <p:txBody>
          <a:bodyPr vert="horz" lIns="92807" tIns="46406" rIns="92807" bIns="46406" rtlCol="0" anchor="b"/>
          <a:lstStyle>
            <a:lvl1pPr algn="r">
              <a:defRPr sz="1200"/>
            </a:lvl1pPr>
          </a:lstStyle>
          <a:p>
            <a:fld id="{A83E1C96-AD46-4D01-A608-6E576DB8617E}" type="slidenum">
              <a:rPr lang="en-US" smtClean="0"/>
              <a:pPr/>
              <a:t>‹#›</a:t>
            </a:fld>
            <a:endParaRPr lang="en-US" dirty="0"/>
          </a:p>
        </p:txBody>
      </p:sp>
    </p:spTree>
    <p:extLst>
      <p:ext uri="{BB962C8B-B14F-4D97-AF65-F5344CB8AC3E}">
        <p14:creationId xmlns:p14="http://schemas.microsoft.com/office/powerpoint/2010/main" val="1334562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343" cy="465455"/>
          </a:xfrm>
          <a:prstGeom prst="rect">
            <a:avLst/>
          </a:prstGeom>
        </p:spPr>
        <p:txBody>
          <a:bodyPr vert="horz" lIns="92807" tIns="46406" rIns="92807" bIns="46406" rtlCol="0"/>
          <a:lstStyle>
            <a:lvl1pPr algn="l">
              <a:defRPr sz="1200"/>
            </a:lvl1pPr>
          </a:lstStyle>
          <a:p>
            <a:endParaRPr lang="en-US" dirty="0"/>
          </a:p>
        </p:txBody>
      </p:sp>
      <p:sp>
        <p:nvSpPr>
          <p:cNvPr id="3" name="Date Placeholder 2"/>
          <p:cNvSpPr>
            <a:spLocks noGrp="1"/>
          </p:cNvSpPr>
          <p:nvPr>
            <p:ph type="dt" idx="1"/>
          </p:nvPr>
        </p:nvSpPr>
        <p:spPr>
          <a:xfrm>
            <a:off x="3978135" y="1"/>
            <a:ext cx="3043343" cy="465455"/>
          </a:xfrm>
          <a:prstGeom prst="rect">
            <a:avLst/>
          </a:prstGeom>
        </p:spPr>
        <p:txBody>
          <a:bodyPr vert="horz" lIns="92807" tIns="46406" rIns="92807" bIns="46406" rtlCol="0"/>
          <a:lstStyle>
            <a:lvl1pPr algn="r">
              <a:defRPr sz="1200"/>
            </a:lvl1pPr>
          </a:lstStyle>
          <a:p>
            <a:fld id="{55DB2AA7-D698-4C49-9964-62DCADE49517}" type="datetimeFigureOut">
              <a:rPr lang="en-US" smtClean="0"/>
              <a:pPr/>
              <a:t>12/18/2020</a:t>
            </a:fld>
            <a:endParaRPr lang="en-US" dirty="0"/>
          </a:p>
        </p:txBody>
      </p:sp>
      <p:sp>
        <p:nvSpPr>
          <p:cNvPr id="4" name="Slide Image Placeholder 3"/>
          <p:cNvSpPr>
            <a:spLocks noGrp="1" noRot="1" noChangeAspect="1"/>
          </p:cNvSpPr>
          <p:nvPr>
            <p:ph type="sldImg" idx="2"/>
          </p:nvPr>
        </p:nvSpPr>
        <p:spPr>
          <a:xfrm>
            <a:off x="1184275" y="700088"/>
            <a:ext cx="4654550" cy="3490912"/>
          </a:xfrm>
          <a:prstGeom prst="rect">
            <a:avLst/>
          </a:prstGeom>
          <a:noFill/>
          <a:ln w="12700">
            <a:solidFill>
              <a:prstClr val="black"/>
            </a:solidFill>
          </a:ln>
        </p:spPr>
        <p:txBody>
          <a:bodyPr vert="horz" lIns="92807" tIns="46406" rIns="92807" bIns="46406" rtlCol="0" anchor="ctr"/>
          <a:lstStyle/>
          <a:p>
            <a:endParaRPr lang="en-US" dirty="0"/>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2807" tIns="46406" rIns="92807" bIns="464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029"/>
            <a:ext cx="3043343" cy="465455"/>
          </a:xfrm>
          <a:prstGeom prst="rect">
            <a:avLst/>
          </a:prstGeom>
        </p:spPr>
        <p:txBody>
          <a:bodyPr vert="horz" lIns="92807" tIns="46406" rIns="92807" bIns="464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5" y="8842029"/>
            <a:ext cx="3043343" cy="465455"/>
          </a:xfrm>
          <a:prstGeom prst="rect">
            <a:avLst/>
          </a:prstGeom>
        </p:spPr>
        <p:txBody>
          <a:bodyPr vert="horz" lIns="92807" tIns="46406" rIns="92807" bIns="46406" rtlCol="0" anchor="b"/>
          <a:lstStyle>
            <a:lvl1pPr algn="r">
              <a:defRPr sz="1200"/>
            </a:lvl1pPr>
          </a:lstStyle>
          <a:p>
            <a:fld id="{F67A9797-7DF4-431F-922E-5A3AB8AF09B1}" type="slidenum">
              <a:rPr lang="en-US" smtClean="0"/>
              <a:pPr/>
              <a:t>‹#›</a:t>
            </a:fld>
            <a:endParaRPr lang="en-US" dirty="0"/>
          </a:p>
        </p:txBody>
      </p:sp>
    </p:spTree>
    <p:extLst>
      <p:ext uri="{BB962C8B-B14F-4D97-AF65-F5344CB8AC3E}">
        <p14:creationId xmlns:p14="http://schemas.microsoft.com/office/powerpoint/2010/main" val="279920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1</a:t>
            </a:fld>
            <a:endParaRPr lang="en-US" dirty="0"/>
          </a:p>
        </p:txBody>
      </p:sp>
    </p:spTree>
    <p:extLst>
      <p:ext uri="{BB962C8B-B14F-4D97-AF65-F5344CB8AC3E}">
        <p14:creationId xmlns:p14="http://schemas.microsoft.com/office/powerpoint/2010/main" val="1483281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48">
              <a:defRPr/>
            </a:pPr>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13</a:t>
            </a:fld>
            <a:endParaRPr lang="en-US" dirty="0"/>
          </a:p>
        </p:txBody>
      </p:sp>
    </p:spTree>
    <p:extLst>
      <p:ext uri="{BB962C8B-B14F-4D97-AF65-F5344CB8AC3E}">
        <p14:creationId xmlns:p14="http://schemas.microsoft.com/office/powerpoint/2010/main" val="2797334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48">
              <a:defRPr/>
            </a:pPr>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14</a:t>
            </a:fld>
            <a:endParaRPr lang="en-US" dirty="0"/>
          </a:p>
        </p:txBody>
      </p:sp>
    </p:spTree>
    <p:extLst>
      <p:ext uri="{BB962C8B-B14F-4D97-AF65-F5344CB8AC3E}">
        <p14:creationId xmlns:p14="http://schemas.microsoft.com/office/powerpoint/2010/main" val="2603054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48">
              <a:defRPr/>
            </a:pPr>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15</a:t>
            </a:fld>
            <a:endParaRPr lang="en-US" dirty="0"/>
          </a:p>
        </p:txBody>
      </p:sp>
    </p:spTree>
    <p:extLst>
      <p:ext uri="{BB962C8B-B14F-4D97-AF65-F5344CB8AC3E}">
        <p14:creationId xmlns:p14="http://schemas.microsoft.com/office/powerpoint/2010/main" val="850460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48">
              <a:defRPr/>
            </a:pPr>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16</a:t>
            </a:fld>
            <a:endParaRPr lang="en-US" dirty="0"/>
          </a:p>
        </p:txBody>
      </p:sp>
    </p:spTree>
    <p:extLst>
      <p:ext uri="{BB962C8B-B14F-4D97-AF65-F5344CB8AC3E}">
        <p14:creationId xmlns:p14="http://schemas.microsoft.com/office/powerpoint/2010/main" val="2211560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7A9797-7DF4-431F-922E-5A3AB8AF09B1}" type="slidenum">
              <a:rPr lang="en-US" smtClean="0"/>
              <a:pPr/>
              <a:t>17</a:t>
            </a:fld>
            <a:endParaRPr lang="en-US" dirty="0"/>
          </a:p>
        </p:txBody>
      </p:sp>
    </p:spTree>
    <p:extLst>
      <p:ext uri="{BB962C8B-B14F-4D97-AF65-F5344CB8AC3E}">
        <p14:creationId xmlns:p14="http://schemas.microsoft.com/office/powerpoint/2010/main" val="2812183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48">
              <a:defRPr/>
            </a:pPr>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18</a:t>
            </a:fld>
            <a:endParaRPr lang="en-US" dirty="0"/>
          </a:p>
        </p:txBody>
      </p:sp>
    </p:spTree>
    <p:extLst>
      <p:ext uri="{BB962C8B-B14F-4D97-AF65-F5344CB8AC3E}">
        <p14:creationId xmlns:p14="http://schemas.microsoft.com/office/powerpoint/2010/main" val="564786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19</a:t>
            </a:fld>
            <a:endParaRPr lang="en-US" dirty="0"/>
          </a:p>
        </p:txBody>
      </p:sp>
    </p:spTree>
    <p:extLst>
      <p:ext uri="{BB962C8B-B14F-4D97-AF65-F5344CB8AC3E}">
        <p14:creationId xmlns:p14="http://schemas.microsoft.com/office/powerpoint/2010/main" val="1565637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20</a:t>
            </a:fld>
            <a:endParaRPr lang="en-US" dirty="0"/>
          </a:p>
        </p:txBody>
      </p:sp>
    </p:spTree>
    <p:extLst>
      <p:ext uri="{BB962C8B-B14F-4D97-AF65-F5344CB8AC3E}">
        <p14:creationId xmlns:p14="http://schemas.microsoft.com/office/powerpoint/2010/main" val="1778090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21</a:t>
            </a:fld>
            <a:endParaRPr lang="en-US" dirty="0"/>
          </a:p>
        </p:txBody>
      </p:sp>
    </p:spTree>
    <p:extLst>
      <p:ext uri="{BB962C8B-B14F-4D97-AF65-F5344CB8AC3E}">
        <p14:creationId xmlns:p14="http://schemas.microsoft.com/office/powerpoint/2010/main" val="3731571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23</a:t>
            </a:fld>
            <a:endParaRPr lang="en-US" dirty="0"/>
          </a:p>
        </p:txBody>
      </p:sp>
    </p:spTree>
    <p:extLst>
      <p:ext uri="{BB962C8B-B14F-4D97-AF65-F5344CB8AC3E}">
        <p14:creationId xmlns:p14="http://schemas.microsoft.com/office/powerpoint/2010/main" val="408691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48">
              <a:defRPr/>
            </a:pPr>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2</a:t>
            </a:fld>
            <a:endParaRPr lang="en-US" dirty="0"/>
          </a:p>
        </p:txBody>
      </p:sp>
    </p:spTree>
    <p:extLst>
      <p:ext uri="{BB962C8B-B14F-4D97-AF65-F5344CB8AC3E}">
        <p14:creationId xmlns:p14="http://schemas.microsoft.com/office/powerpoint/2010/main" val="3911749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24</a:t>
            </a:fld>
            <a:endParaRPr lang="en-US" dirty="0"/>
          </a:p>
        </p:txBody>
      </p:sp>
    </p:spTree>
    <p:extLst>
      <p:ext uri="{BB962C8B-B14F-4D97-AF65-F5344CB8AC3E}">
        <p14:creationId xmlns:p14="http://schemas.microsoft.com/office/powerpoint/2010/main" val="384391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3</a:t>
            </a:fld>
            <a:endParaRPr lang="en-US" dirty="0"/>
          </a:p>
        </p:txBody>
      </p:sp>
    </p:spTree>
    <p:extLst>
      <p:ext uri="{BB962C8B-B14F-4D97-AF65-F5344CB8AC3E}">
        <p14:creationId xmlns:p14="http://schemas.microsoft.com/office/powerpoint/2010/main" val="216415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4</a:t>
            </a:fld>
            <a:endParaRPr lang="en-US" dirty="0"/>
          </a:p>
        </p:txBody>
      </p:sp>
    </p:spTree>
    <p:extLst>
      <p:ext uri="{BB962C8B-B14F-4D97-AF65-F5344CB8AC3E}">
        <p14:creationId xmlns:p14="http://schemas.microsoft.com/office/powerpoint/2010/main" val="1990786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5</a:t>
            </a:fld>
            <a:endParaRPr lang="en-US" dirty="0"/>
          </a:p>
        </p:txBody>
      </p:sp>
    </p:spTree>
    <p:extLst>
      <p:ext uri="{BB962C8B-B14F-4D97-AF65-F5344CB8AC3E}">
        <p14:creationId xmlns:p14="http://schemas.microsoft.com/office/powerpoint/2010/main" val="53834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6</a:t>
            </a:fld>
            <a:endParaRPr lang="en-US" dirty="0"/>
          </a:p>
        </p:txBody>
      </p:sp>
    </p:spTree>
    <p:extLst>
      <p:ext uri="{BB962C8B-B14F-4D97-AF65-F5344CB8AC3E}">
        <p14:creationId xmlns:p14="http://schemas.microsoft.com/office/powerpoint/2010/main" val="183064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48">
              <a:defRPr/>
            </a:pPr>
            <a:r>
              <a:rPr lang="en-US" sz="1800" b="0" i="0" u="none" strike="noStrike" dirty="0">
                <a:solidFill>
                  <a:srgbClr val="000000"/>
                </a:solidFill>
                <a:effectLst/>
                <a:latin typeface="Calibri" panose="020F0502020204030204" pitchFamily="34" charset="0"/>
              </a:rPr>
              <a:t>Details on the units:</a:t>
            </a:r>
            <a:r>
              <a:rPr lang="en-US" dirty="0"/>
              <a:t> </a:t>
            </a:r>
            <a:r>
              <a:rPr lang="en-US" sz="1800" b="0" i="0" u="none" strike="noStrike" dirty="0">
                <a:solidFill>
                  <a:srgbClr val="000000"/>
                </a:solidFill>
                <a:effectLst/>
                <a:latin typeface="Calibri" panose="020F0502020204030204" pitchFamily="34" charset="0"/>
              </a:rPr>
              <a:t>772 Pacific: 65</a:t>
            </a:r>
            <a:r>
              <a:rPr lang="en-US" dirty="0"/>
              <a:t> </a:t>
            </a:r>
            <a:r>
              <a:rPr lang="en-US" sz="1800" b="0" i="0" u="none" strike="noStrike" dirty="0">
                <a:solidFill>
                  <a:srgbClr val="000000"/>
                </a:solidFill>
                <a:effectLst/>
                <a:latin typeface="Calibri" panose="020F0502020204030204" pitchFamily="34" charset="0"/>
              </a:rPr>
              <a:t>967 Mission: 95</a:t>
            </a:r>
            <a:r>
              <a:rPr lang="en-US" dirty="0"/>
              <a:t> </a:t>
            </a:r>
            <a:r>
              <a:rPr lang="en-US" sz="1800" b="0" i="0" u="none" strike="noStrike" dirty="0">
                <a:solidFill>
                  <a:srgbClr val="000000"/>
                </a:solidFill>
                <a:effectLst/>
                <a:latin typeface="Calibri" panose="020F0502020204030204" pitchFamily="34" charset="0"/>
              </a:rPr>
              <a:t>1939 Market: 100</a:t>
            </a:r>
            <a:r>
              <a:rPr lang="en-US" dirty="0"/>
              <a:t> </a:t>
            </a:r>
            <a:r>
              <a:rPr lang="en-US" sz="1800" b="0" i="0" u="none" strike="noStrike" dirty="0">
                <a:solidFill>
                  <a:srgbClr val="000000"/>
                </a:solidFill>
                <a:effectLst/>
                <a:latin typeface="Calibri" panose="020F0502020204030204" pitchFamily="34" charset="0"/>
              </a:rPr>
              <a:t>1515 SVN: 120</a:t>
            </a:r>
            <a:r>
              <a:rPr lang="en-US" dirty="0"/>
              <a:t> </a:t>
            </a:r>
            <a:r>
              <a:rPr lang="en-US" sz="1800" b="0" i="0" u="none" strike="noStrike" dirty="0">
                <a:solidFill>
                  <a:srgbClr val="000000"/>
                </a:solidFill>
                <a:effectLst/>
                <a:latin typeface="Calibri" panose="020F0502020204030204" pitchFamily="34" charset="0"/>
              </a:rPr>
              <a:t>88 </a:t>
            </a:r>
            <a:r>
              <a:rPr lang="en-US" sz="1800" b="0" i="0" u="none" strike="noStrike" dirty="0" err="1">
                <a:solidFill>
                  <a:srgbClr val="000000"/>
                </a:solidFill>
                <a:effectLst/>
                <a:latin typeface="Calibri" panose="020F0502020204030204" pitchFamily="34" charset="0"/>
              </a:rPr>
              <a:t>Bluxome</a:t>
            </a:r>
            <a:r>
              <a:rPr lang="en-US" sz="1800" b="0" i="0" u="none" strike="noStrike" dirty="0">
                <a:solidFill>
                  <a:srgbClr val="000000"/>
                </a:solidFill>
                <a:effectLst/>
                <a:latin typeface="Calibri" panose="020F0502020204030204" pitchFamily="34" charset="0"/>
              </a:rPr>
              <a:t>: 100</a:t>
            </a:r>
            <a:r>
              <a:rPr lang="en-US" dirty="0"/>
              <a:t> </a:t>
            </a:r>
            <a:r>
              <a:rPr lang="en-US" sz="1800" b="0" i="0" u="none" strike="noStrike" dirty="0">
                <a:solidFill>
                  <a:srgbClr val="000000"/>
                </a:solidFill>
                <a:effectLst/>
                <a:latin typeface="Calibri" panose="020F0502020204030204" pitchFamily="34" charset="0"/>
              </a:rPr>
              <a:t>Pier 70: 100</a:t>
            </a:r>
            <a:r>
              <a:rPr lang="en-US" dirty="0"/>
              <a:t> </a:t>
            </a:r>
            <a:r>
              <a:rPr lang="en-US" sz="1800" b="0" i="0" u="none" strike="noStrike" dirty="0">
                <a:solidFill>
                  <a:srgbClr val="000000"/>
                </a:solidFill>
                <a:effectLst/>
                <a:latin typeface="Calibri" panose="020F0502020204030204" pitchFamily="34" charset="0"/>
              </a:rPr>
              <a:t>160 Freelon: 100</a:t>
            </a:r>
            <a:r>
              <a:rPr lang="en-US" dirty="0"/>
              <a:t> </a:t>
            </a:r>
            <a:r>
              <a:rPr lang="en-US" sz="1800" b="0" i="0" u="none" strike="noStrike" dirty="0">
                <a:solidFill>
                  <a:srgbClr val="000000"/>
                </a:solidFill>
                <a:effectLst/>
                <a:latin typeface="Calibri" panose="020F0502020204030204" pitchFamily="34" charset="0"/>
              </a:rPr>
              <a:t>71 Boardman: 75</a:t>
            </a:r>
            <a:r>
              <a:rPr lang="en-US" dirty="0"/>
              <a:t> </a:t>
            </a:r>
            <a:r>
              <a:rPr lang="en-US" sz="1800" b="0" i="0" u="none" strike="noStrike" dirty="0">
                <a:solidFill>
                  <a:srgbClr val="000000"/>
                </a:solidFill>
                <a:effectLst/>
                <a:latin typeface="Calibri" panose="020F0502020204030204" pitchFamily="34" charset="0"/>
              </a:rPr>
              <a:t>725 Harrison: 140</a:t>
            </a:r>
            <a:r>
              <a:rPr lang="en-US" dirty="0"/>
              <a:t> </a:t>
            </a:r>
            <a:r>
              <a:rPr lang="en-US" sz="1800" b="0" i="0" u="none" strike="noStrike" dirty="0">
                <a:solidFill>
                  <a:srgbClr val="000000"/>
                </a:solidFill>
                <a:effectLst/>
                <a:latin typeface="Calibri" panose="020F0502020204030204" pitchFamily="34" charset="0"/>
              </a:rPr>
              <a:t>Total:</a:t>
            </a:r>
            <a:r>
              <a:rPr lang="en-US" dirty="0"/>
              <a:t> </a:t>
            </a:r>
            <a:r>
              <a:rPr lang="en-US" sz="1800" b="0" i="0" u="none" strike="noStrike" dirty="0">
                <a:solidFill>
                  <a:srgbClr val="000000"/>
                </a:solidFill>
                <a:effectLst/>
                <a:latin typeface="Calibri" panose="020F0502020204030204" pitchFamily="34" charset="0"/>
              </a:rPr>
              <a:t>895</a:t>
            </a:r>
            <a:r>
              <a:rPr lang="en-US" dirty="0"/>
              <a:t> </a:t>
            </a:r>
          </a:p>
        </p:txBody>
      </p:sp>
      <p:sp>
        <p:nvSpPr>
          <p:cNvPr id="4" name="Slide Number Placeholder 3"/>
          <p:cNvSpPr>
            <a:spLocks noGrp="1"/>
          </p:cNvSpPr>
          <p:nvPr>
            <p:ph type="sldNum" sz="quarter" idx="10"/>
          </p:nvPr>
        </p:nvSpPr>
        <p:spPr/>
        <p:txBody>
          <a:bodyPr/>
          <a:lstStyle/>
          <a:p>
            <a:fld id="{F67A9797-7DF4-431F-922E-5A3AB8AF09B1}" type="slidenum">
              <a:rPr lang="en-US" smtClean="0"/>
              <a:pPr/>
              <a:t>7</a:t>
            </a:fld>
            <a:endParaRPr lang="en-US" dirty="0"/>
          </a:p>
        </p:txBody>
      </p:sp>
    </p:spTree>
    <p:extLst>
      <p:ext uri="{BB962C8B-B14F-4D97-AF65-F5344CB8AC3E}">
        <p14:creationId xmlns:p14="http://schemas.microsoft.com/office/powerpoint/2010/main" val="292075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9</a:t>
            </a:fld>
            <a:endParaRPr lang="en-US" dirty="0"/>
          </a:p>
        </p:txBody>
      </p:sp>
    </p:spTree>
    <p:extLst>
      <p:ext uri="{BB962C8B-B14F-4D97-AF65-F5344CB8AC3E}">
        <p14:creationId xmlns:p14="http://schemas.microsoft.com/office/powerpoint/2010/main" val="213819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48">
              <a:defRPr/>
            </a:pPr>
            <a:endParaRPr lang="en-US" dirty="0"/>
          </a:p>
        </p:txBody>
      </p:sp>
      <p:sp>
        <p:nvSpPr>
          <p:cNvPr id="4" name="Slide Number Placeholder 3"/>
          <p:cNvSpPr>
            <a:spLocks noGrp="1"/>
          </p:cNvSpPr>
          <p:nvPr>
            <p:ph type="sldNum" sz="quarter" idx="10"/>
          </p:nvPr>
        </p:nvSpPr>
        <p:spPr/>
        <p:txBody>
          <a:bodyPr/>
          <a:lstStyle/>
          <a:p>
            <a:fld id="{F67A9797-7DF4-431F-922E-5A3AB8AF09B1}" type="slidenum">
              <a:rPr lang="en-US" smtClean="0"/>
              <a:pPr/>
              <a:t>12</a:t>
            </a:fld>
            <a:endParaRPr lang="en-US" dirty="0"/>
          </a:p>
        </p:txBody>
      </p:sp>
    </p:spTree>
    <p:extLst>
      <p:ext uri="{BB962C8B-B14F-4D97-AF65-F5344CB8AC3E}">
        <p14:creationId xmlns:p14="http://schemas.microsoft.com/office/powerpoint/2010/main" val="398577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A1CF24-E247-4D39-A25C-F70B31D99828}" type="datetimeFigureOut">
              <a:rPr lang="en-US" smtClean="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A110B-DA95-452D-BFE6-D59EB469AA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A1CF24-E247-4D39-A25C-F70B31D99828}" type="datetimeFigureOut">
              <a:rPr lang="en-US" smtClean="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A110B-DA95-452D-BFE6-D59EB469AA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A1CF24-E247-4D39-A25C-F70B31D99828}" type="datetimeFigureOut">
              <a:rPr lang="en-US" smtClean="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A110B-DA95-452D-BFE6-D59EB469AAC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DB28A1-6266-4CE6-8C4B-F6CE672D8DDA}" type="datetimeFigureOut">
              <a:rPr lang="en-US" smtClean="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794A8E-8714-4BDE-AEC2-A912C4F2AA0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DB28A1-6266-4CE6-8C4B-F6CE672D8DDA}" type="datetimeFigureOut">
              <a:rPr lang="en-US" smtClean="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794A8E-8714-4BDE-AEC2-A912C4F2AA0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DB28A1-6266-4CE6-8C4B-F6CE672D8DDA}" type="datetimeFigureOut">
              <a:rPr lang="en-US" smtClean="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794A8E-8714-4BDE-AEC2-A912C4F2AA0F}"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DB28A1-6266-4CE6-8C4B-F6CE672D8DDA}" type="datetimeFigureOut">
              <a:rPr lang="en-US" smtClean="0"/>
              <a:pPr/>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794A8E-8714-4BDE-AEC2-A912C4F2AA0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DB28A1-6266-4CE6-8C4B-F6CE672D8DDA}" type="datetimeFigureOut">
              <a:rPr lang="en-US" smtClean="0"/>
              <a:pPr/>
              <a:t>12/18/2020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794A8E-8714-4BDE-AEC2-A912C4F2AA0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DB28A1-6266-4CE6-8C4B-F6CE672D8DDA}" type="datetimeFigureOut">
              <a:rPr lang="en-US" smtClean="0"/>
              <a:pPr/>
              <a:t>12/18/2020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794A8E-8714-4BDE-AEC2-A912C4F2AA0F}"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B28A1-6266-4CE6-8C4B-F6CE672D8DDA}" type="datetimeFigureOut">
              <a:rPr lang="en-US" smtClean="0"/>
              <a:pPr/>
              <a:t>12/18/2020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794A8E-8714-4BDE-AEC2-A912C4F2AA0F}"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DB28A1-6266-4CE6-8C4B-F6CE672D8DDA}" type="datetimeFigureOut">
              <a:rPr lang="en-US" smtClean="0"/>
              <a:pPr/>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794A8E-8714-4BDE-AEC2-A912C4F2AA0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A1CF24-E247-4D39-A25C-F70B31D99828}" type="datetimeFigureOut">
              <a:rPr lang="en-US" smtClean="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A110B-DA95-452D-BFE6-D59EB469AAC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DB28A1-6266-4CE6-8C4B-F6CE672D8DDA}" type="datetimeFigureOut">
              <a:rPr lang="en-US" smtClean="0"/>
              <a:pPr/>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794A8E-8714-4BDE-AEC2-A912C4F2AA0F}"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DB28A1-6266-4CE6-8C4B-F6CE672D8DDA}" type="datetimeFigureOut">
              <a:rPr lang="en-US" smtClean="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794A8E-8714-4BDE-AEC2-A912C4F2AA0F}"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DB28A1-6266-4CE6-8C4B-F6CE672D8DDA}" type="datetimeFigureOut">
              <a:rPr lang="en-US" smtClean="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794A8E-8714-4BDE-AEC2-A912C4F2AA0F}"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DB28A1-6266-4CE6-8C4B-F6CE672D8DDA}" type="datetimeFigureOut">
              <a:rPr lang="en-US" smtClean="0"/>
              <a:pPr/>
              <a:t>12/18/2020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794A8E-8714-4BDE-AEC2-A912C4F2AA0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A1CF24-E247-4D39-A25C-F70B31D99828}" type="datetimeFigureOut">
              <a:rPr lang="en-US" smtClean="0"/>
              <a:pPr/>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1A110B-DA95-452D-BFE6-D59EB469AA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A1CF24-E247-4D39-A25C-F70B31D99828}" type="datetimeFigureOut">
              <a:rPr lang="en-US" smtClean="0"/>
              <a:pPr/>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1A110B-DA95-452D-BFE6-D59EB469AA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A1CF24-E247-4D39-A25C-F70B31D99828}" type="datetimeFigureOut">
              <a:rPr lang="en-US" smtClean="0"/>
              <a:pPr/>
              <a:t>12/18/2020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1A110B-DA95-452D-BFE6-D59EB469AA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A1CF24-E247-4D39-A25C-F70B31D99828}" type="datetimeFigureOut">
              <a:rPr lang="en-US" smtClean="0"/>
              <a:pPr/>
              <a:t>12/18/2020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1A110B-DA95-452D-BFE6-D59EB469AA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1CF24-E247-4D39-A25C-F70B31D99828}" type="datetimeFigureOut">
              <a:rPr lang="en-US" smtClean="0"/>
              <a:pPr/>
              <a:t>12/18/2020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1A110B-DA95-452D-BFE6-D59EB469AA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A1CF24-E247-4D39-A25C-F70B31D99828}" type="datetimeFigureOut">
              <a:rPr lang="en-US" smtClean="0"/>
              <a:pPr/>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1A110B-DA95-452D-BFE6-D59EB469AA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A1CF24-E247-4D39-A25C-F70B31D99828}" type="datetimeFigureOut">
              <a:rPr lang="en-US" smtClean="0"/>
              <a:pPr/>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1A110B-DA95-452D-BFE6-D59EB469AA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1CF24-E247-4D39-A25C-F70B31D99828}" type="datetimeFigureOut">
              <a:rPr lang="en-US" smtClean="0"/>
              <a:pPr/>
              <a:t>12/18/2020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A110B-DA95-452D-BFE6-D59EB469AA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B28A1-6266-4CE6-8C4B-F6CE672D8DDA}" type="datetimeFigureOut">
              <a:rPr lang="en-US" smtClean="0"/>
              <a:pPr/>
              <a:t>12/18/2020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94A8E-8714-4BDE-AEC2-A912C4F2AA0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ohcdrfq9@sfgov.org" TargetMode="Externa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sfmohcd.org/multisite-request-qualifications" TargetMode="External"/><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9372600" cy="1600200"/>
          </a:xfrm>
          <a:ln>
            <a:noFill/>
          </a:ln>
        </p:spPr>
        <p:txBody>
          <a:bodyPr>
            <a:noAutofit/>
          </a:bodyPr>
          <a:lstStyle/>
          <a:p>
            <a:br>
              <a:rPr lang="en-US" sz="2000" b="1" dirty="0">
                <a:solidFill>
                  <a:schemeClr val="bg1"/>
                </a:solidFill>
                <a:latin typeface="+mn-lt"/>
                <a:cs typeface="Vrinda" pitchFamily="2" charset="0"/>
              </a:rPr>
            </a:br>
            <a:br>
              <a:rPr lang="en-US" sz="2400" spc="300" dirty="0">
                <a:ln>
                  <a:solidFill>
                    <a:schemeClr val="bg1">
                      <a:lumMod val="95000"/>
                    </a:schemeClr>
                  </a:solidFill>
                </a:ln>
                <a:solidFill>
                  <a:schemeClr val="bg1"/>
                </a:solidFill>
                <a:latin typeface="Century Gothic" pitchFamily="34" charset="0"/>
                <a:ea typeface="+mn-ea"/>
                <a:cs typeface="Courier New" pitchFamily="49" charset="0"/>
              </a:rPr>
            </a:br>
            <a:br>
              <a:rPr lang="en-US" sz="2400" b="1" spc="300" dirty="0">
                <a:ln>
                  <a:solidFill>
                    <a:schemeClr val="bg1">
                      <a:lumMod val="95000"/>
                    </a:schemeClr>
                  </a:solidFill>
                </a:ln>
                <a:solidFill>
                  <a:schemeClr val="bg1"/>
                </a:solidFill>
                <a:latin typeface="Century Gothic" pitchFamily="34" charset="0"/>
                <a:ea typeface="+mn-ea"/>
                <a:cs typeface="Courier New" pitchFamily="49" charset="0"/>
              </a:rPr>
            </a:br>
            <a:r>
              <a:rPr lang="en-US" sz="3600" b="1" spc="300" dirty="0">
                <a:ln>
                  <a:solidFill>
                    <a:schemeClr val="bg1">
                      <a:lumMod val="95000"/>
                    </a:schemeClr>
                  </a:solidFill>
                </a:ln>
                <a:solidFill>
                  <a:schemeClr val="bg1"/>
                </a:solidFill>
                <a:latin typeface="Century Gothic" pitchFamily="34" charset="0"/>
                <a:ea typeface="+mn-ea"/>
                <a:cs typeface="Courier New" pitchFamily="49" charset="0"/>
              </a:rPr>
              <a:t>Mayor’s Office of Housing and Community Development</a:t>
            </a:r>
            <a:br>
              <a:rPr lang="en-US" sz="3600" b="1" spc="300" dirty="0">
                <a:ln>
                  <a:solidFill>
                    <a:schemeClr val="bg1">
                      <a:lumMod val="95000"/>
                    </a:schemeClr>
                  </a:solidFill>
                </a:ln>
                <a:solidFill>
                  <a:schemeClr val="bg1"/>
                </a:solidFill>
                <a:latin typeface="Century Gothic" pitchFamily="34" charset="0"/>
                <a:ea typeface="+mn-ea"/>
                <a:cs typeface="Courier New" pitchFamily="49" charset="0"/>
              </a:rPr>
            </a:br>
            <a:br>
              <a:rPr lang="en-US" sz="3600" b="1" spc="300" dirty="0">
                <a:ln>
                  <a:solidFill>
                    <a:schemeClr val="bg1">
                      <a:lumMod val="95000"/>
                    </a:schemeClr>
                  </a:solidFill>
                </a:ln>
                <a:solidFill>
                  <a:schemeClr val="bg1"/>
                </a:solidFill>
                <a:latin typeface="Century Gothic" pitchFamily="34" charset="0"/>
                <a:ea typeface="+mn-ea"/>
                <a:cs typeface="Courier New" pitchFamily="49" charset="0"/>
              </a:rPr>
            </a:br>
            <a:r>
              <a:rPr lang="en-US" sz="2800" b="1" spc="300" dirty="0">
                <a:ln>
                  <a:solidFill>
                    <a:schemeClr val="bg1">
                      <a:lumMod val="95000"/>
                    </a:schemeClr>
                  </a:solidFill>
                </a:ln>
                <a:solidFill>
                  <a:schemeClr val="bg1"/>
                </a:solidFill>
                <a:latin typeface="Century Gothic" pitchFamily="34" charset="0"/>
                <a:ea typeface="+mn-ea"/>
                <a:cs typeface="Courier New" pitchFamily="49" charset="0"/>
              </a:rPr>
              <a:t>Pre-Application Meeting</a:t>
            </a:r>
            <a:br>
              <a:rPr lang="en-US" sz="2800" b="1" spc="300" dirty="0">
                <a:ln>
                  <a:solidFill>
                    <a:schemeClr val="bg1">
                      <a:lumMod val="95000"/>
                    </a:schemeClr>
                  </a:solidFill>
                </a:ln>
                <a:solidFill>
                  <a:schemeClr val="bg1"/>
                </a:solidFill>
                <a:latin typeface="Century Gothic" pitchFamily="34" charset="0"/>
                <a:ea typeface="+mn-ea"/>
                <a:cs typeface="Courier New" pitchFamily="49" charset="0"/>
              </a:rPr>
            </a:br>
            <a:r>
              <a:rPr lang="en-US" sz="2800" b="1" spc="300" dirty="0">
                <a:ln>
                  <a:solidFill>
                    <a:schemeClr val="bg1">
                      <a:lumMod val="95000"/>
                    </a:schemeClr>
                  </a:solidFill>
                </a:ln>
                <a:solidFill>
                  <a:schemeClr val="bg1"/>
                </a:solidFill>
                <a:latin typeface="Century Gothic" pitchFamily="34" charset="0"/>
                <a:ea typeface="+mn-ea"/>
                <a:cs typeface="Courier New" pitchFamily="49" charset="0"/>
              </a:rPr>
              <a:t>9 Site Affordable Rental Housing</a:t>
            </a:r>
            <a:br>
              <a:rPr lang="en-US" sz="2800" b="1" spc="300" dirty="0">
                <a:ln>
                  <a:solidFill>
                    <a:schemeClr val="bg1">
                      <a:lumMod val="95000"/>
                    </a:schemeClr>
                  </a:solidFill>
                </a:ln>
                <a:solidFill>
                  <a:schemeClr val="bg1"/>
                </a:solidFill>
                <a:latin typeface="Century Gothic" pitchFamily="34" charset="0"/>
                <a:ea typeface="+mn-ea"/>
                <a:cs typeface="Courier New" pitchFamily="49" charset="0"/>
              </a:rPr>
            </a:br>
            <a:r>
              <a:rPr lang="en-US" sz="2800" b="1" spc="300" dirty="0">
                <a:ln>
                  <a:solidFill>
                    <a:schemeClr val="bg1">
                      <a:lumMod val="95000"/>
                    </a:schemeClr>
                  </a:solidFill>
                </a:ln>
                <a:solidFill>
                  <a:schemeClr val="bg1"/>
                </a:solidFill>
                <a:latin typeface="Century Gothic" pitchFamily="34" charset="0"/>
                <a:ea typeface="+mn-ea"/>
                <a:cs typeface="Courier New" pitchFamily="49" charset="0"/>
              </a:rPr>
              <a:t>Requests for Qualifications</a:t>
            </a:r>
            <a:br>
              <a:rPr lang="en-US" sz="2400" b="1" spc="300" dirty="0">
                <a:ln>
                  <a:solidFill>
                    <a:schemeClr val="bg1">
                      <a:lumMod val="95000"/>
                    </a:schemeClr>
                  </a:solidFill>
                </a:ln>
                <a:solidFill>
                  <a:schemeClr val="bg1"/>
                </a:solidFill>
                <a:latin typeface="Century Gothic" pitchFamily="34" charset="0"/>
                <a:ea typeface="+mn-ea"/>
                <a:cs typeface="Courier New" pitchFamily="49" charset="0"/>
              </a:rPr>
            </a:br>
            <a:endParaRPr lang="en-US" sz="2400" b="1" spc="1000" dirty="0">
              <a:solidFill>
                <a:schemeClr val="bg1"/>
              </a:solidFill>
              <a:latin typeface="+mn-lt"/>
              <a:ea typeface="+mn-ea"/>
              <a:cs typeface="Vrinda" pitchFamily="2" charset="0"/>
            </a:endParaRPr>
          </a:p>
        </p:txBody>
      </p:sp>
      <p:sp>
        <p:nvSpPr>
          <p:cNvPr id="3" name="Subtitle 2"/>
          <p:cNvSpPr>
            <a:spLocks noGrp="1"/>
          </p:cNvSpPr>
          <p:nvPr>
            <p:ph type="subTitle" idx="1"/>
          </p:nvPr>
        </p:nvSpPr>
        <p:spPr>
          <a:xfrm>
            <a:off x="2590800" y="4953000"/>
            <a:ext cx="6400800" cy="1752600"/>
          </a:xfrm>
        </p:spPr>
        <p:txBody>
          <a:bodyPr>
            <a:normAutofit/>
          </a:bodyPr>
          <a:lstStyle/>
          <a:p>
            <a:pPr algn="r">
              <a:spcBef>
                <a:spcPts val="0"/>
              </a:spcBef>
            </a:pPr>
            <a:r>
              <a:rPr lang="en-US" sz="1800" dirty="0">
                <a:solidFill>
                  <a:schemeClr val="bg1"/>
                </a:solidFill>
                <a:latin typeface="Century Gothic" panose="020B0502020202020204" pitchFamily="34" charset="0"/>
              </a:rPr>
              <a:t>CITY AND COUNTY OF</a:t>
            </a:r>
          </a:p>
          <a:p>
            <a:pPr algn="r">
              <a:spcBef>
                <a:spcPts val="0"/>
              </a:spcBef>
            </a:pPr>
            <a:r>
              <a:rPr lang="en-US" sz="4400" dirty="0">
                <a:solidFill>
                  <a:schemeClr val="bg1"/>
                </a:solidFill>
                <a:latin typeface="Century Gothic" panose="020B0502020202020204" pitchFamily="34" charset="0"/>
              </a:rPr>
              <a:t>SAN FRANCISCO</a:t>
            </a:r>
          </a:p>
          <a:p>
            <a:pPr algn="r"/>
            <a:r>
              <a:rPr lang="en-US" sz="1700" dirty="0">
                <a:solidFill>
                  <a:schemeClr val="bg1"/>
                </a:solidFill>
                <a:latin typeface="Century Gothic" panose="020B0502020202020204" pitchFamily="34" charset="0"/>
              </a:rPr>
              <a:t>MAYOR LONDON N. BREED</a:t>
            </a:r>
          </a:p>
        </p:txBody>
      </p:sp>
      <p:pic>
        <p:nvPicPr>
          <p:cNvPr id="6" name="Picture 5" descr="CITYSEAL.GIF"/>
          <p:cNvPicPr>
            <a:picLocks noChangeAspect="1"/>
          </p:cNvPicPr>
          <p:nvPr/>
        </p:nvPicPr>
        <p:blipFill>
          <a:blip r:embed="rId3" cstate="print">
            <a:duotone>
              <a:schemeClr val="bg2">
                <a:shade val="45000"/>
                <a:satMod val="135000"/>
              </a:schemeClr>
              <a:prstClr val="white"/>
            </a:duotone>
            <a:lum bright="100000" contrast="100000"/>
          </a:blip>
          <a:stretch>
            <a:fillRect/>
          </a:stretch>
        </p:blipFill>
        <p:spPr>
          <a:xfrm>
            <a:off x="8001000" y="85025"/>
            <a:ext cx="995578" cy="990600"/>
          </a:xfrm>
          <a:prstGeom prst="rect">
            <a:avLst/>
          </a:prstGeom>
          <a:ln>
            <a:noFill/>
          </a:ln>
          <a:effectLst/>
        </p:spPr>
      </p:pic>
      <p:sp>
        <p:nvSpPr>
          <p:cNvPr id="5" name="TextBox 4"/>
          <p:cNvSpPr txBox="1"/>
          <p:nvPr/>
        </p:nvSpPr>
        <p:spPr>
          <a:xfrm>
            <a:off x="457200" y="6019800"/>
            <a:ext cx="3048000" cy="615553"/>
          </a:xfrm>
          <a:prstGeom prst="rect">
            <a:avLst/>
          </a:prstGeom>
          <a:noFill/>
        </p:spPr>
        <p:txBody>
          <a:bodyPr wrap="square" rtlCol="0">
            <a:spAutoFit/>
          </a:bodyPr>
          <a:lstStyle/>
          <a:p>
            <a:r>
              <a:rPr lang="en-US" sz="1700" dirty="0">
                <a:solidFill>
                  <a:schemeClr val="bg1"/>
                </a:solidFill>
                <a:latin typeface="Century Gothic" panose="020B0502020202020204" pitchFamily="34" charset="0"/>
              </a:rPr>
              <a:t>December 18, 2020 – RFQ Pre-Application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4173-4CFA-4E4C-A4BC-DA99F205B033}"/>
              </a:ext>
            </a:extLst>
          </p:cNvPr>
          <p:cNvSpPr>
            <a:spLocks noGrp="1"/>
          </p:cNvSpPr>
          <p:nvPr>
            <p:ph type="title"/>
          </p:nvPr>
        </p:nvSpPr>
        <p:spPr/>
        <p:txBody>
          <a:bodyPr/>
          <a:lstStyle/>
          <a:p>
            <a:r>
              <a:rPr lang="en-US" dirty="0"/>
              <a:t>Team Members</a:t>
            </a:r>
          </a:p>
        </p:txBody>
      </p:sp>
      <p:sp>
        <p:nvSpPr>
          <p:cNvPr id="3" name="Content Placeholder 2">
            <a:extLst>
              <a:ext uri="{FF2B5EF4-FFF2-40B4-BE49-F238E27FC236}">
                <a16:creationId xmlns:a16="http://schemas.microsoft.com/office/drawing/2014/main" id="{A5777E58-BA28-4279-9D75-B89C7084E011}"/>
              </a:ext>
            </a:extLst>
          </p:cNvPr>
          <p:cNvSpPr>
            <a:spLocks noGrp="1"/>
          </p:cNvSpPr>
          <p:nvPr>
            <p:ph idx="1"/>
          </p:nvPr>
        </p:nvSpPr>
        <p:spPr>
          <a:xfrm>
            <a:off x="304800" y="1295400"/>
            <a:ext cx="8229600" cy="5105400"/>
          </a:xfrm>
        </p:spPr>
        <p:txBody>
          <a:bodyPr>
            <a:noAutofit/>
          </a:bodyPr>
          <a:lstStyle/>
          <a:p>
            <a:r>
              <a:rPr lang="en-US" sz="1800" dirty="0"/>
              <a:t>At least one </a:t>
            </a:r>
            <a:r>
              <a:rPr lang="en-US" sz="1800" b="1" dirty="0"/>
              <a:t>San Francisco-based non-profit development entity </a:t>
            </a:r>
            <a:r>
              <a:rPr lang="en-US" sz="1800" dirty="0"/>
              <a:t>whose mission includes the development of affordable housing in low-income communities with experience developing housing for the identified priority populations (such as Certificate of Preference Holders, displaced tenants, neighborhood residents, San Francisco residents, seniors, families, Plus Housing waitlist households and/or formerly homeless households) acting either as sole developer or as a partner in a joint venture, or joint-venture partner, defined as a nonprofit organization; </a:t>
            </a:r>
          </a:p>
          <a:p>
            <a:r>
              <a:rPr lang="en-US" sz="1800" dirty="0"/>
              <a:t>A </a:t>
            </a:r>
            <a:r>
              <a:rPr lang="en-US" sz="1800" b="1" dirty="0"/>
              <a:t>property owner entity </a:t>
            </a:r>
            <a:r>
              <a:rPr lang="en-US" sz="1800" dirty="0"/>
              <a:t>with experience owning housing for low-income communities, including for priority populations (such as COP Holders, displaced tenants, neighborhood residents, San Francisco residents, seniors, families, Plus Housing waitlist households and/or formerly homeless households); </a:t>
            </a:r>
          </a:p>
          <a:p>
            <a:r>
              <a:rPr lang="en-US" sz="1800" dirty="0"/>
              <a:t>A </a:t>
            </a:r>
            <a:r>
              <a:rPr lang="en-US" sz="1800" b="1" dirty="0"/>
              <a:t>property management entity </a:t>
            </a:r>
            <a:r>
              <a:rPr lang="en-US" sz="1800" dirty="0"/>
              <a:t>with experience managing housing for low-income communities, including for priority populations (such as COP Holders, displaced tenants, neighborhood residents, San Francisco residents, seniors, families, Plus Housing waitlist households and/or formerly homeless households);</a:t>
            </a:r>
          </a:p>
          <a:p>
            <a:r>
              <a:rPr lang="en-US" sz="1800" dirty="0"/>
              <a:t>At least one </a:t>
            </a:r>
            <a:r>
              <a:rPr lang="en-US" sz="1800" b="1" dirty="0"/>
              <a:t>services-providing entity </a:t>
            </a:r>
            <a:r>
              <a:rPr lang="en-US" sz="1800" dirty="0"/>
              <a:t>with experience providing services appropriate for the intended target population(s) of each site. </a:t>
            </a:r>
          </a:p>
        </p:txBody>
      </p:sp>
      <p:pic>
        <p:nvPicPr>
          <p:cNvPr id="4" name="Picture 3" descr="MFE070401042L2_tcm23-96257_edited.jpg">
            <a:extLst>
              <a:ext uri="{FF2B5EF4-FFF2-40B4-BE49-F238E27FC236}">
                <a16:creationId xmlns:a16="http://schemas.microsoft.com/office/drawing/2014/main" id="{B3ED4D09-E547-49B8-BE1B-D9378D557B95}"/>
              </a:ext>
            </a:extLst>
          </p:cNvPr>
          <p:cNvPicPr>
            <a:picLocks noChangeAspect="1"/>
          </p:cNvPicPr>
          <p:nvPr/>
        </p:nvPicPr>
        <p:blipFill>
          <a:blip r:embed="rId2" cstate="print">
            <a:duotone>
              <a:schemeClr val="accent1">
                <a:shade val="45000"/>
                <a:satMod val="135000"/>
              </a:schemeClr>
              <a:prstClr val="white"/>
            </a:duotone>
            <a:lum bright="-10000"/>
          </a:blip>
          <a:stretch>
            <a:fillRect/>
          </a:stretch>
        </p:blipFill>
        <p:spPr>
          <a:xfrm>
            <a:off x="0" y="0"/>
            <a:ext cx="9144000" cy="1143000"/>
          </a:xfrm>
          <a:prstGeom prst="rect">
            <a:avLst/>
          </a:prstGeom>
        </p:spPr>
      </p:pic>
      <p:sp>
        <p:nvSpPr>
          <p:cNvPr id="5" name="TextBox 4">
            <a:extLst>
              <a:ext uri="{FF2B5EF4-FFF2-40B4-BE49-F238E27FC236}">
                <a16:creationId xmlns:a16="http://schemas.microsoft.com/office/drawing/2014/main" id="{A6D40BC8-E6AE-46B6-A7F5-A4D6223EB3BA}"/>
              </a:ext>
            </a:extLst>
          </p:cNvPr>
          <p:cNvSpPr txBox="1"/>
          <p:nvPr/>
        </p:nvSpPr>
        <p:spPr>
          <a:xfrm>
            <a:off x="457200" y="274638"/>
            <a:ext cx="6705600" cy="584775"/>
          </a:xfrm>
          <a:prstGeom prst="rect">
            <a:avLst/>
          </a:prstGeom>
          <a:noFill/>
        </p:spPr>
        <p:txBody>
          <a:bodyPr wrap="square" rtlCol="0">
            <a:spAutoFit/>
          </a:bodyPr>
          <a:lstStyle/>
          <a:p>
            <a:r>
              <a:rPr lang="en-US" sz="3200" b="1" dirty="0">
                <a:solidFill>
                  <a:schemeClr val="bg1"/>
                </a:solidFill>
                <a:latin typeface="Century Gothic" panose="020B0502020202020204" pitchFamily="34" charset="0"/>
              </a:rPr>
              <a:t>Development Team Members</a:t>
            </a:r>
          </a:p>
        </p:txBody>
      </p:sp>
      <p:pic>
        <p:nvPicPr>
          <p:cNvPr id="7" name="Picture 6" descr="MFE070401042L2_tcm23-96257_edited.jpg">
            <a:extLst>
              <a:ext uri="{FF2B5EF4-FFF2-40B4-BE49-F238E27FC236}">
                <a16:creationId xmlns:a16="http://schemas.microsoft.com/office/drawing/2014/main" id="{9A0E5B56-0083-4AEB-B072-B15F48527B34}"/>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8" name="Picture 7" descr="CITYSEAL.GIF">
            <a:extLst>
              <a:ext uri="{FF2B5EF4-FFF2-40B4-BE49-F238E27FC236}">
                <a16:creationId xmlns:a16="http://schemas.microsoft.com/office/drawing/2014/main" id="{C62C09AA-0463-4468-A814-FCC781A6D18C}"/>
              </a:ext>
            </a:extLst>
          </p:cNvPr>
          <p:cNvPicPr>
            <a:picLocks noChangeAspect="1"/>
          </p:cNvPicPr>
          <p:nvPr/>
        </p:nvPicPr>
        <p:blipFill>
          <a:blip r:embed="rId3" cstate="print">
            <a:lum bright="1000" contrast="20000"/>
          </a:blip>
          <a:stretch>
            <a:fillRect/>
          </a:stretch>
        </p:blipFill>
        <p:spPr>
          <a:xfrm>
            <a:off x="8536001" y="6295725"/>
            <a:ext cx="536080" cy="533400"/>
          </a:xfrm>
          <a:prstGeom prst="rect">
            <a:avLst/>
          </a:prstGeom>
          <a:ln>
            <a:noFill/>
          </a:ln>
          <a:effectLst/>
        </p:spPr>
      </p:pic>
      <p:sp>
        <p:nvSpPr>
          <p:cNvPr id="9" name="TextBox 8">
            <a:extLst>
              <a:ext uri="{FF2B5EF4-FFF2-40B4-BE49-F238E27FC236}">
                <a16:creationId xmlns:a16="http://schemas.microsoft.com/office/drawing/2014/main" id="{F305DE92-451C-4178-A9EA-3071AE866DAD}"/>
              </a:ext>
            </a:extLst>
          </p:cNvPr>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endParaRPr lang="en-US" sz="1400" spc="480" dirty="0">
              <a:solidFill>
                <a:schemeClr val="tx1">
                  <a:lumMod val="85000"/>
                  <a:lumOff val="15000"/>
                </a:schemeClr>
              </a:solidFill>
            </a:endParaRPr>
          </a:p>
        </p:txBody>
      </p:sp>
      <p:sp>
        <p:nvSpPr>
          <p:cNvPr id="10" name="Slide Number Placeholder 1">
            <a:extLst>
              <a:ext uri="{FF2B5EF4-FFF2-40B4-BE49-F238E27FC236}">
                <a16:creationId xmlns:a16="http://schemas.microsoft.com/office/drawing/2014/main" id="{94F6D2C9-C1D0-4118-832A-331B2F097C4A}"/>
              </a:ext>
            </a:extLst>
          </p:cNvPr>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10</a:t>
            </a:fld>
            <a:endParaRPr lang="en-US" dirty="0">
              <a:solidFill>
                <a:schemeClr val="bg1"/>
              </a:solidFill>
            </a:endParaRPr>
          </a:p>
        </p:txBody>
      </p:sp>
    </p:spTree>
    <p:extLst>
      <p:ext uri="{BB962C8B-B14F-4D97-AF65-F5344CB8AC3E}">
        <p14:creationId xmlns:p14="http://schemas.microsoft.com/office/powerpoint/2010/main" val="2444368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6A27451-DB43-45CD-AC46-7F5CB70A89D5}"/>
              </a:ext>
            </a:extLst>
          </p:cNvPr>
          <p:cNvSpPr/>
          <p:nvPr/>
        </p:nvSpPr>
        <p:spPr>
          <a:xfrm>
            <a:off x="5334000" y="2057400"/>
            <a:ext cx="33528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BF5B4-0A6C-4C1A-B2B6-2EA5E4668E70}"/>
              </a:ext>
            </a:extLst>
          </p:cNvPr>
          <p:cNvSpPr>
            <a:spLocks noGrp="1"/>
          </p:cNvSpPr>
          <p:nvPr>
            <p:ph type="title"/>
          </p:nvPr>
        </p:nvSpPr>
        <p:spPr/>
        <p:txBody>
          <a:bodyPr/>
          <a:lstStyle/>
          <a:p>
            <a:r>
              <a:rPr lang="en-US" dirty="0"/>
              <a:t>Qualifying Project and Team</a:t>
            </a:r>
          </a:p>
        </p:txBody>
      </p:sp>
      <p:sp>
        <p:nvSpPr>
          <p:cNvPr id="3" name="Content Placeholder 2">
            <a:extLst>
              <a:ext uri="{FF2B5EF4-FFF2-40B4-BE49-F238E27FC236}">
                <a16:creationId xmlns:a16="http://schemas.microsoft.com/office/drawing/2014/main" id="{DBC5569C-D11C-485A-BBDB-DF20E7774DEA}"/>
              </a:ext>
            </a:extLst>
          </p:cNvPr>
          <p:cNvSpPr>
            <a:spLocks noGrp="1"/>
          </p:cNvSpPr>
          <p:nvPr>
            <p:ph idx="1"/>
          </p:nvPr>
        </p:nvSpPr>
        <p:spPr>
          <a:xfrm>
            <a:off x="457200" y="1295400"/>
            <a:ext cx="4114800" cy="5287962"/>
          </a:xfrm>
        </p:spPr>
        <p:txBody>
          <a:bodyPr>
            <a:normAutofit fontScale="62500" lnSpcReduction="20000"/>
          </a:bodyPr>
          <a:lstStyle/>
          <a:p>
            <a:pPr marL="0" indent="0">
              <a:buNone/>
            </a:pPr>
            <a:r>
              <a:rPr lang="en-US" dirty="0"/>
              <a:t>For Developer and Owner, a </a:t>
            </a:r>
            <a:r>
              <a:rPr lang="en-US" b="1" dirty="0"/>
              <a:t>Qualifying Project </a:t>
            </a:r>
            <a:r>
              <a:rPr lang="en-US" dirty="0"/>
              <a:t>must have all of the following characteristics: </a:t>
            </a:r>
          </a:p>
          <a:p>
            <a:pPr marL="400050" lvl="1" indent="0">
              <a:buNone/>
            </a:pPr>
            <a:r>
              <a:rPr lang="en-US" dirty="0"/>
              <a:t>• New construction in either a Type V over I or Type III over I construction type (not a requirement for Minimum Property Manager and Service Provision Experience) </a:t>
            </a:r>
          </a:p>
          <a:p>
            <a:pPr marL="400050" lvl="1" indent="0">
              <a:buNone/>
            </a:pPr>
            <a:r>
              <a:rPr lang="en-US" dirty="0"/>
              <a:t>• At least 75 units in size </a:t>
            </a:r>
          </a:p>
          <a:p>
            <a:pPr marL="400050" lvl="1" indent="0">
              <a:buNone/>
            </a:pPr>
            <a:r>
              <a:rPr lang="en-US" dirty="0"/>
              <a:t>• Majority multiple-bedrooms, only for family projects </a:t>
            </a:r>
          </a:p>
          <a:p>
            <a:pPr marL="400050" lvl="1" indent="0">
              <a:buNone/>
            </a:pPr>
            <a:r>
              <a:rPr lang="en-US" dirty="0"/>
              <a:t>• Mixed-use including residential (not a requirement for Minimum Service Provision Experience) </a:t>
            </a:r>
          </a:p>
          <a:p>
            <a:pPr marL="400050" lvl="1" indent="0">
              <a:buNone/>
            </a:pPr>
            <a:r>
              <a:rPr lang="en-US" dirty="0"/>
              <a:t>• Affordable to low- and very low-income households, formerly homeless residents, families and/or seniors </a:t>
            </a:r>
          </a:p>
          <a:p>
            <a:pPr marL="400050" lvl="1" indent="0">
              <a:buNone/>
            </a:pPr>
            <a:r>
              <a:rPr lang="en-US" dirty="0"/>
              <a:t>• Financed with Low-Income Housing Tax Credits.</a:t>
            </a:r>
          </a:p>
        </p:txBody>
      </p:sp>
      <p:sp>
        <p:nvSpPr>
          <p:cNvPr id="4" name="TextBox 3">
            <a:extLst>
              <a:ext uri="{FF2B5EF4-FFF2-40B4-BE49-F238E27FC236}">
                <a16:creationId xmlns:a16="http://schemas.microsoft.com/office/drawing/2014/main" id="{F45EDA42-FB0F-45C4-A34C-F49390D51DEB}"/>
              </a:ext>
            </a:extLst>
          </p:cNvPr>
          <p:cNvSpPr txBox="1"/>
          <p:nvPr/>
        </p:nvSpPr>
        <p:spPr>
          <a:xfrm>
            <a:off x="5410200" y="2156201"/>
            <a:ext cx="3200400" cy="3139321"/>
          </a:xfrm>
          <a:prstGeom prst="rect">
            <a:avLst/>
          </a:prstGeom>
          <a:noFill/>
        </p:spPr>
        <p:txBody>
          <a:bodyPr wrap="square" rtlCol="0">
            <a:spAutoFit/>
          </a:bodyPr>
          <a:lstStyle/>
          <a:p>
            <a:r>
              <a:rPr lang="en-US" b="1" dirty="0"/>
              <a:t>Developer</a:t>
            </a:r>
            <a:r>
              <a:rPr lang="en-US" dirty="0"/>
              <a:t>: 1 project, within past 10 years</a:t>
            </a:r>
          </a:p>
          <a:p>
            <a:endParaRPr lang="en-US" dirty="0"/>
          </a:p>
          <a:p>
            <a:r>
              <a:rPr lang="en-US" b="1" dirty="0"/>
              <a:t>Owner</a:t>
            </a:r>
            <a:r>
              <a:rPr lang="en-US" dirty="0"/>
              <a:t>: 1 project, 4 years duration</a:t>
            </a:r>
          </a:p>
          <a:p>
            <a:endParaRPr lang="en-US" dirty="0"/>
          </a:p>
          <a:p>
            <a:r>
              <a:rPr lang="en-US" b="1" dirty="0"/>
              <a:t>Manager</a:t>
            </a:r>
            <a:r>
              <a:rPr lang="en-US" dirty="0"/>
              <a:t>: 1 project, 24 months</a:t>
            </a:r>
          </a:p>
          <a:p>
            <a:endParaRPr lang="en-US" dirty="0"/>
          </a:p>
          <a:p>
            <a:r>
              <a:rPr lang="en-US" b="1" dirty="0"/>
              <a:t>Services Provider</a:t>
            </a:r>
            <a:r>
              <a:rPr lang="en-US" dirty="0"/>
              <a:t>: 1 project, 36 months</a:t>
            </a:r>
          </a:p>
          <a:p>
            <a:endParaRPr lang="en-US" dirty="0"/>
          </a:p>
        </p:txBody>
      </p:sp>
      <p:pic>
        <p:nvPicPr>
          <p:cNvPr id="5" name="Picture 4" descr="MFE070401042L2_tcm23-96257_edited.jpg">
            <a:extLst>
              <a:ext uri="{FF2B5EF4-FFF2-40B4-BE49-F238E27FC236}">
                <a16:creationId xmlns:a16="http://schemas.microsoft.com/office/drawing/2014/main" id="{EDD612D4-59AB-450F-92A1-F007AC53CF62}"/>
              </a:ext>
            </a:extLst>
          </p:cNvPr>
          <p:cNvPicPr>
            <a:picLocks noChangeAspect="1"/>
          </p:cNvPicPr>
          <p:nvPr/>
        </p:nvPicPr>
        <p:blipFill>
          <a:blip r:embed="rId2" cstate="print">
            <a:duotone>
              <a:schemeClr val="accent1">
                <a:shade val="45000"/>
                <a:satMod val="135000"/>
              </a:schemeClr>
              <a:prstClr val="white"/>
            </a:duotone>
            <a:lum bright="-10000"/>
          </a:blip>
          <a:stretch>
            <a:fillRect/>
          </a:stretch>
        </p:blipFill>
        <p:spPr>
          <a:xfrm>
            <a:off x="0" y="0"/>
            <a:ext cx="9144000" cy="1143000"/>
          </a:xfrm>
          <a:prstGeom prst="rect">
            <a:avLst/>
          </a:prstGeom>
        </p:spPr>
      </p:pic>
      <p:sp>
        <p:nvSpPr>
          <p:cNvPr id="6" name="TextBox 5">
            <a:extLst>
              <a:ext uri="{FF2B5EF4-FFF2-40B4-BE49-F238E27FC236}">
                <a16:creationId xmlns:a16="http://schemas.microsoft.com/office/drawing/2014/main" id="{E6B04C41-7F88-48A4-8426-2D0491C511F3}"/>
              </a:ext>
            </a:extLst>
          </p:cNvPr>
          <p:cNvSpPr txBox="1"/>
          <p:nvPr/>
        </p:nvSpPr>
        <p:spPr>
          <a:xfrm>
            <a:off x="457200" y="65782"/>
            <a:ext cx="7772400" cy="1077218"/>
          </a:xfrm>
          <a:prstGeom prst="rect">
            <a:avLst/>
          </a:prstGeom>
          <a:noFill/>
        </p:spPr>
        <p:txBody>
          <a:bodyPr wrap="square" rtlCol="0">
            <a:spAutoFit/>
          </a:bodyPr>
          <a:lstStyle/>
          <a:p>
            <a:r>
              <a:rPr lang="en-US" sz="3200" b="1" dirty="0">
                <a:solidFill>
                  <a:schemeClr val="bg1"/>
                </a:solidFill>
                <a:latin typeface="Century Gothic" panose="020B0502020202020204" pitchFamily="34" charset="0"/>
              </a:rPr>
              <a:t>Minimum Qualifications/Qualifying Project</a:t>
            </a:r>
          </a:p>
        </p:txBody>
      </p:sp>
      <p:pic>
        <p:nvPicPr>
          <p:cNvPr id="7" name="Picture 6" descr="MFE070401042L2_tcm23-96257_edited.jpg">
            <a:extLst>
              <a:ext uri="{FF2B5EF4-FFF2-40B4-BE49-F238E27FC236}">
                <a16:creationId xmlns:a16="http://schemas.microsoft.com/office/drawing/2014/main" id="{7AB5FB35-B6D3-4B19-9315-C619A91196D4}"/>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8" name="Picture 7" descr="CITYSEAL.GIF">
            <a:extLst>
              <a:ext uri="{FF2B5EF4-FFF2-40B4-BE49-F238E27FC236}">
                <a16:creationId xmlns:a16="http://schemas.microsoft.com/office/drawing/2014/main" id="{7A3292D0-AD56-4C75-9A38-826DCF154500}"/>
              </a:ext>
            </a:extLst>
          </p:cNvPr>
          <p:cNvPicPr>
            <a:picLocks noChangeAspect="1"/>
          </p:cNvPicPr>
          <p:nvPr/>
        </p:nvPicPr>
        <p:blipFill>
          <a:blip r:embed="rId3" cstate="print">
            <a:lum bright="1000" contrast="20000"/>
          </a:blip>
          <a:stretch>
            <a:fillRect/>
          </a:stretch>
        </p:blipFill>
        <p:spPr>
          <a:xfrm>
            <a:off x="8536001" y="6295725"/>
            <a:ext cx="536080" cy="533400"/>
          </a:xfrm>
          <a:prstGeom prst="rect">
            <a:avLst/>
          </a:prstGeom>
          <a:ln>
            <a:noFill/>
          </a:ln>
          <a:effectLst/>
        </p:spPr>
      </p:pic>
      <p:sp>
        <p:nvSpPr>
          <p:cNvPr id="9" name="TextBox 8">
            <a:extLst>
              <a:ext uri="{FF2B5EF4-FFF2-40B4-BE49-F238E27FC236}">
                <a16:creationId xmlns:a16="http://schemas.microsoft.com/office/drawing/2014/main" id="{730F41DA-59BD-4072-919E-9106B8707A49}"/>
              </a:ext>
            </a:extLst>
          </p:cNvPr>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endParaRPr lang="en-US" sz="1400" spc="480" dirty="0">
              <a:solidFill>
                <a:schemeClr val="tx1">
                  <a:lumMod val="85000"/>
                  <a:lumOff val="15000"/>
                </a:schemeClr>
              </a:solidFill>
            </a:endParaRPr>
          </a:p>
        </p:txBody>
      </p:sp>
      <p:sp>
        <p:nvSpPr>
          <p:cNvPr id="10" name="Slide Number Placeholder 1">
            <a:extLst>
              <a:ext uri="{FF2B5EF4-FFF2-40B4-BE49-F238E27FC236}">
                <a16:creationId xmlns:a16="http://schemas.microsoft.com/office/drawing/2014/main" id="{478B4C8B-F7BC-4F2B-AE55-C9C4686AA0AE}"/>
              </a:ext>
            </a:extLst>
          </p:cNvPr>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11</a:t>
            </a:fld>
            <a:endParaRPr lang="en-US" dirty="0">
              <a:solidFill>
                <a:schemeClr val="bg1"/>
              </a:solidFill>
            </a:endParaRPr>
          </a:p>
        </p:txBody>
      </p:sp>
    </p:spTree>
    <p:extLst>
      <p:ext uri="{BB962C8B-B14F-4D97-AF65-F5344CB8AC3E}">
        <p14:creationId xmlns:p14="http://schemas.microsoft.com/office/powerpoint/2010/main" val="194735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1175"/>
            <a:ext cx="9144000" cy="1197429"/>
          </a:xfrm>
          <a:prstGeom prst="rect">
            <a:avLst/>
          </a:prstGeom>
        </p:spPr>
      </p:pic>
      <p:sp>
        <p:nvSpPr>
          <p:cNvPr id="7" name="TextBox 6"/>
          <p:cNvSpPr txBox="1"/>
          <p:nvPr/>
        </p:nvSpPr>
        <p:spPr>
          <a:xfrm>
            <a:off x="149606" y="307501"/>
            <a:ext cx="8979538" cy="584775"/>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RFQ Priority/Target Populations</a:t>
            </a:r>
          </a:p>
        </p:txBody>
      </p:sp>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12</a:t>
            </a:fld>
            <a:endParaRPr lang="en-US" dirty="0">
              <a:solidFill>
                <a:schemeClr val="bg1"/>
              </a:solidFill>
            </a:endParaRPr>
          </a:p>
        </p:txBody>
      </p:sp>
      <p:sp>
        <p:nvSpPr>
          <p:cNvPr id="15" name="Content Placeholder 2">
            <a:extLst>
              <a:ext uri="{FF2B5EF4-FFF2-40B4-BE49-F238E27FC236}">
                <a16:creationId xmlns:a16="http://schemas.microsoft.com/office/drawing/2014/main" id="{C5BEBA28-2A77-4A81-8153-987A8E09938F}"/>
              </a:ext>
            </a:extLst>
          </p:cNvPr>
          <p:cNvSpPr>
            <a:spLocks noGrp="1"/>
          </p:cNvSpPr>
          <p:nvPr>
            <p:ph idx="1"/>
          </p:nvPr>
        </p:nvSpPr>
        <p:spPr>
          <a:xfrm>
            <a:off x="84899" y="1326691"/>
            <a:ext cx="9108952" cy="4808700"/>
          </a:xfrm>
        </p:spPr>
        <p:txBody>
          <a:bodyPr>
            <a:normAutofit fontScale="92500" lnSpcReduction="20000"/>
          </a:bodyPr>
          <a:lstStyle/>
          <a:p>
            <a:pPr marL="0" indent="0">
              <a:buNone/>
            </a:pPr>
            <a:r>
              <a:rPr lang="en-US" dirty="0"/>
              <a:t>Legislated </a:t>
            </a:r>
            <a:r>
              <a:rPr lang="en-US" b="1" dirty="0"/>
              <a:t>Preferences</a:t>
            </a:r>
            <a:r>
              <a:rPr lang="en-US" dirty="0"/>
              <a:t> (Applicant Lottery Waitlist Order):</a:t>
            </a:r>
          </a:p>
          <a:p>
            <a:r>
              <a:rPr lang="en-US" dirty="0"/>
              <a:t>COP Holders</a:t>
            </a:r>
          </a:p>
          <a:p>
            <a:r>
              <a:rPr lang="en-US" dirty="0"/>
              <a:t>Displaced Tenants (20%)</a:t>
            </a:r>
          </a:p>
          <a:p>
            <a:r>
              <a:rPr lang="en-US" dirty="0"/>
              <a:t>Neighborhood Residents (within Supervisorial District and ½ mile radius around site) (25-40%)</a:t>
            </a:r>
          </a:p>
          <a:p>
            <a:r>
              <a:rPr lang="en-US" dirty="0"/>
              <a:t>Live/Work in San Francisco</a:t>
            </a:r>
          </a:p>
          <a:p>
            <a:endParaRPr lang="en-US" dirty="0"/>
          </a:p>
          <a:p>
            <a:pPr marL="0" indent="0">
              <a:buNone/>
            </a:pPr>
            <a:r>
              <a:rPr lang="en-US" b="1" dirty="0"/>
              <a:t>Set-asides</a:t>
            </a:r>
            <a:r>
              <a:rPr lang="en-US" dirty="0"/>
              <a:t> (not in lottery): </a:t>
            </a:r>
          </a:p>
          <a:p>
            <a:r>
              <a:rPr lang="en-US" dirty="0"/>
              <a:t>Homeless Households via Coordinated Entry (HSH)</a:t>
            </a:r>
          </a:p>
          <a:p>
            <a:r>
              <a:rPr lang="en-US" dirty="0"/>
              <a:t>HIV+ Households/PLWA via Plus Housing (MOHCD)</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782934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1175"/>
            <a:ext cx="9144000" cy="1197429"/>
          </a:xfrm>
          <a:prstGeom prst="rect">
            <a:avLst/>
          </a:prstGeom>
        </p:spPr>
      </p:pic>
      <p:sp>
        <p:nvSpPr>
          <p:cNvPr id="7" name="TextBox 6"/>
          <p:cNvSpPr txBox="1"/>
          <p:nvPr/>
        </p:nvSpPr>
        <p:spPr>
          <a:xfrm>
            <a:off x="146255" y="225623"/>
            <a:ext cx="8979538" cy="584775"/>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Consolidated Plan 5 Objectives</a:t>
            </a:r>
          </a:p>
        </p:txBody>
      </p:sp>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13</a:t>
            </a:fld>
            <a:endParaRPr lang="en-US" dirty="0">
              <a:solidFill>
                <a:schemeClr val="bg1"/>
              </a:solidFill>
            </a:endParaRPr>
          </a:p>
        </p:txBody>
      </p:sp>
      <p:sp>
        <p:nvSpPr>
          <p:cNvPr id="15" name="Content Placeholder 2">
            <a:extLst>
              <a:ext uri="{FF2B5EF4-FFF2-40B4-BE49-F238E27FC236}">
                <a16:creationId xmlns:a16="http://schemas.microsoft.com/office/drawing/2014/main" id="{C5BEBA28-2A77-4A81-8153-987A8E09938F}"/>
              </a:ext>
            </a:extLst>
          </p:cNvPr>
          <p:cNvSpPr>
            <a:spLocks noGrp="1"/>
          </p:cNvSpPr>
          <p:nvPr>
            <p:ph idx="1"/>
          </p:nvPr>
        </p:nvSpPr>
        <p:spPr>
          <a:xfrm>
            <a:off x="84899" y="1319152"/>
            <a:ext cx="9108952" cy="4808700"/>
          </a:xfrm>
        </p:spPr>
        <p:txBody>
          <a:bodyPr>
            <a:normAutofit/>
          </a:bodyPr>
          <a:lstStyle/>
          <a:p>
            <a:pPr marL="514350" indent="-514350">
              <a:buAutoNum type="arabicPeriod"/>
            </a:pPr>
            <a:r>
              <a:rPr lang="en-US" dirty="0"/>
              <a:t>Families and individuals are stably housed</a:t>
            </a:r>
          </a:p>
          <a:p>
            <a:pPr marL="514350" indent="-514350">
              <a:buAutoNum type="arabicPeriod"/>
            </a:pPr>
            <a:r>
              <a:rPr lang="en-US" dirty="0"/>
              <a:t>Families and individuals are resilient and economically self-sufficient</a:t>
            </a:r>
          </a:p>
          <a:p>
            <a:pPr marL="514350" indent="-514350">
              <a:buAutoNum type="arabicPeriod"/>
            </a:pPr>
            <a:r>
              <a:rPr lang="en-US" dirty="0"/>
              <a:t>Communities  have healthy physical, social and business infrastructure</a:t>
            </a:r>
          </a:p>
          <a:p>
            <a:pPr marL="514350" indent="-514350">
              <a:buAutoNum type="arabicPeriod"/>
            </a:pPr>
            <a:r>
              <a:rPr lang="en-US" dirty="0"/>
              <a:t>Communities at risk of displacement are stabilized</a:t>
            </a:r>
          </a:p>
          <a:p>
            <a:pPr marL="514350" indent="-514350">
              <a:buAutoNum type="arabicPeriod"/>
            </a:pPr>
            <a:r>
              <a:rPr lang="en-US" dirty="0"/>
              <a:t>City works to eliminate causes of racial disparities</a:t>
            </a:r>
          </a:p>
          <a:p>
            <a:endParaRPr lang="en-US" dirty="0"/>
          </a:p>
          <a:p>
            <a:endParaRPr lang="en-US" dirty="0"/>
          </a:p>
        </p:txBody>
      </p:sp>
    </p:spTree>
    <p:extLst>
      <p:ext uri="{BB962C8B-B14F-4D97-AF65-F5344CB8AC3E}">
        <p14:creationId xmlns:p14="http://schemas.microsoft.com/office/powerpoint/2010/main" val="204929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1175"/>
            <a:ext cx="9144000" cy="1197429"/>
          </a:xfrm>
          <a:prstGeom prst="rect">
            <a:avLst/>
          </a:prstGeom>
        </p:spPr>
      </p:pic>
      <p:sp>
        <p:nvSpPr>
          <p:cNvPr id="7" name="TextBox 6"/>
          <p:cNvSpPr txBox="1"/>
          <p:nvPr/>
        </p:nvSpPr>
        <p:spPr>
          <a:xfrm>
            <a:off x="146255" y="225623"/>
            <a:ext cx="8979538" cy="584775"/>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Con Plan Target Populations</a:t>
            </a:r>
          </a:p>
        </p:txBody>
      </p:sp>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14</a:t>
            </a:fld>
            <a:endParaRPr lang="en-US" dirty="0">
              <a:solidFill>
                <a:schemeClr val="bg1"/>
              </a:solidFill>
            </a:endParaRPr>
          </a:p>
        </p:txBody>
      </p:sp>
      <p:sp>
        <p:nvSpPr>
          <p:cNvPr id="15" name="Content Placeholder 2">
            <a:extLst>
              <a:ext uri="{FF2B5EF4-FFF2-40B4-BE49-F238E27FC236}">
                <a16:creationId xmlns:a16="http://schemas.microsoft.com/office/drawing/2014/main" id="{C5BEBA28-2A77-4A81-8153-987A8E09938F}"/>
              </a:ext>
            </a:extLst>
          </p:cNvPr>
          <p:cNvSpPr>
            <a:spLocks noGrp="1"/>
          </p:cNvSpPr>
          <p:nvPr>
            <p:ph idx="1"/>
          </p:nvPr>
        </p:nvSpPr>
        <p:spPr>
          <a:xfrm>
            <a:off x="84899" y="1319152"/>
            <a:ext cx="9108952" cy="4808700"/>
          </a:xfrm>
        </p:spPr>
        <p:txBody>
          <a:bodyPr>
            <a:normAutofit/>
          </a:bodyPr>
          <a:lstStyle/>
          <a:p>
            <a:pPr marL="514350" indent="-514350">
              <a:buAutoNum type="arabicPeriod"/>
            </a:pPr>
            <a:r>
              <a:rPr lang="en-US" dirty="0"/>
              <a:t>Households experiencing a legacy of exclusion</a:t>
            </a:r>
          </a:p>
          <a:p>
            <a:pPr marL="514350" indent="-514350">
              <a:buAutoNum type="arabicPeriod"/>
            </a:pPr>
            <a:r>
              <a:rPr lang="en-US" dirty="0"/>
              <a:t>Households destabilized by system trauma</a:t>
            </a:r>
          </a:p>
          <a:p>
            <a:pPr marL="514350" indent="-514350">
              <a:buAutoNum type="arabicPeriod"/>
            </a:pPr>
            <a:r>
              <a:rPr lang="en-US" dirty="0"/>
              <a:t>Households with barriers to access to opportunities</a:t>
            </a:r>
          </a:p>
          <a:p>
            <a:pPr marL="514350" indent="-514350">
              <a:buAutoNum type="arabicPeriod"/>
            </a:pPr>
            <a:r>
              <a:rPr lang="en-US" dirty="0"/>
              <a:t>Extremely and very low income households</a:t>
            </a:r>
          </a:p>
          <a:p>
            <a:pPr marL="514350" indent="-514350">
              <a:buAutoNum type="arabicPeriod"/>
            </a:pPr>
            <a:r>
              <a:rPr lang="en-US" dirty="0"/>
              <a:t>Households at risk of displacement</a:t>
            </a:r>
          </a:p>
          <a:p>
            <a:endParaRPr lang="en-US" dirty="0"/>
          </a:p>
          <a:p>
            <a:endParaRPr lang="en-US" dirty="0"/>
          </a:p>
        </p:txBody>
      </p:sp>
    </p:spTree>
    <p:extLst>
      <p:ext uri="{BB962C8B-B14F-4D97-AF65-F5344CB8AC3E}">
        <p14:creationId xmlns:p14="http://schemas.microsoft.com/office/powerpoint/2010/main" val="1234519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1175"/>
            <a:ext cx="9144000" cy="1197429"/>
          </a:xfrm>
          <a:prstGeom prst="rect">
            <a:avLst/>
          </a:prstGeom>
        </p:spPr>
      </p:pic>
      <p:sp>
        <p:nvSpPr>
          <p:cNvPr id="7" name="TextBox 6"/>
          <p:cNvSpPr txBox="1"/>
          <p:nvPr/>
        </p:nvSpPr>
        <p:spPr>
          <a:xfrm>
            <a:off x="146255" y="225623"/>
            <a:ext cx="8979538" cy="584775"/>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Development Expectations Part 1</a:t>
            </a:r>
          </a:p>
        </p:txBody>
      </p:sp>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15</a:t>
            </a:fld>
            <a:endParaRPr lang="en-US" dirty="0">
              <a:solidFill>
                <a:schemeClr val="bg1"/>
              </a:solidFill>
            </a:endParaRPr>
          </a:p>
        </p:txBody>
      </p:sp>
      <p:sp>
        <p:nvSpPr>
          <p:cNvPr id="15" name="Content Placeholder 2">
            <a:extLst>
              <a:ext uri="{FF2B5EF4-FFF2-40B4-BE49-F238E27FC236}">
                <a16:creationId xmlns:a16="http://schemas.microsoft.com/office/drawing/2014/main" id="{C5BEBA28-2A77-4A81-8153-987A8E09938F}"/>
              </a:ext>
            </a:extLst>
          </p:cNvPr>
          <p:cNvSpPr>
            <a:spLocks noGrp="1"/>
          </p:cNvSpPr>
          <p:nvPr>
            <p:ph idx="1"/>
          </p:nvPr>
        </p:nvSpPr>
        <p:spPr>
          <a:xfrm>
            <a:off x="84899" y="1319152"/>
            <a:ext cx="9108952" cy="4808700"/>
          </a:xfrm>
        </p:spPr>
        <p:txBody>
          <a:bodyPr>
            <a:normAutofit fontScale="40000" lnSpcReduction="20000"/>
          </a:bodyPr>
          <a:lstStyle/>
          <a:p>
            <a:r>
              <a:rPr lang="en-US" sz="4800" dirty="0"/>
              <a:t>Maximize the number of </a:t>
            </a:r>
            <a:r>
              <a:rPr lang="en-US" sz="4800" b="1" dirty="0"/>
              <a:t>priority placements </a:t>
            </a:r>
            <a:r>
              <a:rPr lang="en-US" sz="4800" dirty="0"/>
              <a:t>into the Sites (COP holders, etc.);</a:t>
            </a:r>
          </a:p>
          <a:p>
            <a:r>
              <a:rPr lang="en-US" sz="4800" dirty="0"/>
              <a:t>Maximize (meet or exceed) the City’s requirements for </a:t>
            </a:r>
            <a:r>
              <a:rPr lang="en-US" sz="4800" b="1" dirty="0"/>
              <a:t>promotion of SBE/LBE organizations</a:t>
            </a:r>
            <a:r>
              <a:rPr lang="en-US" sz="4800" dirty="0"/>
              <a:t> with contracts and local hiring with construction labor; </a:t>
            </a:r>
          </a:p>
          <a:p>
            <a:r>
              <a:rPr lang="en-US" sz="4800" dirty="0"/>
              <a:t>Create </a:t>
            </a:r>
            <a:r>
              <a:rPr lang="en-US" sz="4800" b="1" dirty="0"/>
              <a:t>opportunities for growth </a:t>
            </a:r>
            <a:r>
              <a:rPr lang="en-US" sz="4800" dirty="0"/>
              <a:t>of smaller and Black, Brown, Indigenous and other people of color (BIPOC)-led organizations in development role; </a:t>
            </a:r>
          </a:p>
          <a:p>
            <a:r>
              <a:rPr lang="en-US" sz="4800" dirty="0"/>
              <a:t>Development of affordable housing structures containing an </a:t>
            </a:r>
            <a:r>
              <a:rPr lang="en-US" sz="4800" b="1" dirty="0"/>
              <a:t>appropriate number of units</a:t>
            </a:r>
            <a:r>
              <a:rPr lang="en-US" sz="4800" dirty="0"/>
              <a:t>; </a:t>
            </a:r>
          </a:p>
          <a:p>
            <a:r>
              <a:rPr lang="en-US" sz="4800" dirty="0"/>
              <a:t>Maximization of the number of units and density within a </a:t>
            </a:r>
            <a:r>
              <a:rPr lang="en-US" sz="4800" b="1" dirty="0"/>
              <a:t>mid-rise construction type </a:t>
            </a:r>
            <a:r>
              <a:rPr lang="en-US" sz="4800" dirty="0"/>
              <a:t>(75’ occupied space) and/or limit of per-unit City contribution to at or below average of similar, while balancing community input on unit configuration and size - in limited cases a high rise may be acceptable to the City; </a:t>
            </a:r>
          </a:p>
          <a:p>
            <a:r>
              <a:rPr lang="en-US" sz="4800" dirty="0"/>
              <a:t>Provision of </a:t>
            </a:r>
            <a:r>
              <a:rPr lang="en-US" sz="4800" b="1" dirty="0"/>
              <a:t>ground floor commercial spaces </a:t>
            </a:r>
            <a:r>
              <a:rPr lang="en-US" sz="4800" dirty="0"/>
              <a:t>that serve the neighborhood (including the residents of the Project), with specific programming determined through a comprehensive community outreach process where ground floor commercial uses are appropriate and feasible; </a:t>
            </a:r>
          </a:p>
          <a:p>
            <a:r>
              <a:rPr lang="en-US" sz="4800" dirty="0"/>
              <a:t>Conduct </a:t>
            </a:r>
            <a:r>
              <a:rPr lang="en-US" sz="4800" b="1" dirty="0"/>
              <a:t>community outreach </a:t>
            </a:r>
            <a:r>
              <a:rPr lang="en-US" sz="4800" dirty="0"/>
              <a:t>to engender support for the Project; </a:t>
            </a:r>
          </a:p>
          <a:p>
            <a:endParaRPr lang="en-US" dirty="0"/>
          </a:p>
        </p:txBody>
      </p:sp>
    </p:spTree>
    <p:extLst>
      <p:ext uri="{BB962C8B-B14F-4D97-AF65-F5344CB8AC3E}">
        <p14:creationId xmlns:p14="http://schemas.microsoft.com/office/powerpoint/2010/main" val="142636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1175"/>
            <a:ext cx="9144000" cy="1197429"/>
          </a:xfrm>
          <a:prstGeom prst="rect">
            <a:avLst/>
          </a:prstGeom>
        </p:spPr>
      </p:pic>
      <p:sp>
        <p:nvSpPr>
          <p:cNvPr id="7" name="TextBox 6"/>
          <p:cNvSpPr txBox="1"/>
          <p:nvPr/>
        </p:nvSpPr>
        <p:spPr>
          <a:xfrm>
            <a:off x="146255" y="225623"/>
            <a:ext cx="8979538" cy="584775"/>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Development Expectations Part 2</a:t>
            </a:r>
          </a:p>
        </p:txBody>
      </p:sp>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16</a:t>
            </a:fld>
            <a:endParaRPr lang="en-US" dirty="0">
              <a:solidFill>
                <a:schemeClr val="bg1"/>
              </a:solidFill>
            </a:endParaRPr>
          </a:p>
        </p:txBody>
      </p:sp>
      <p:sp>
        <p:nvSpPr>
          <p:cNvPr id="15" name="Content Placeholder 2">
            <a:extLst>
              <a:ext uri="{FF2B5EF4-FFF2-40B4-BE49-F238E27FC236}">
                <a16:creationId xmlns:a16="http://schemas.microsoft.com/office/drawing/2014/main" id="{C5BEBA28-2A77-4A81-8153-987A8E09938F}"/>
              </a:ext>
            </a:extLst>
          </p:cNvPr>
          <p:cNvSpPr>
            <a:spLocks noGrp="1"/>
          </p:cNvSpPr>
          <p:nvPr>
            <p:ph idx="1"/>
          </p:nvPr>
        </p:nvSpPr>
        <p:spPr>
          <a:xfrm>
            <a:off x="84899" y="1319152"/>
            <a:ext cx="9108952" cy="4808700"/>
          </a:xfrm>
        </p:spPr>
        <p:txBody>
          <a:bodyPr>
            <a:normAutofit fontScale="55000" lnSpcReduction="20000"/>
          </a:bodyPr>
          <a:lstStyle/>
          <a:p>
            <a:r>
              <a:rPr lang="en-US" sz="3200" dirty="0"/>
              <a:t>Secure construction and permanent financing that </a:t>
            </a:r>
            <a:r>
              <a:rPr lang="en-US" sz="3200" b="1" dirty="0"/>
              <a:t>minimizes City resources </a:t>
            </a:r>
            <a:r>
              <a:rPr lang="en-US" sz="3200" dirty="0"/>
              <a:t>to the greatest extent possible, e.g. a State of California, Housing &amp; Community Development (HCD) loan and/or the City’s No Place Like Home (NPLH) loan for homeless households; </a:t>
            </a:r>
          </a:p>
          <a:p>
            <a:r>
              <a:rPr lang="en-US" sz="3200" dirty="0"/>
              <a:t>Commence construction on the Projects as soon as possible, using </a:t>
            </a:r>
            <a:r>
              <a:rPr lang="en-US" sz="3200" b="1" dirty="0"/>
              <a:t>streamlined ministerial approval processes</a:t>
            </a:r>
            <a:r>
              <a:rPr lang="en-US" sz="3200" dirty="0"/>
              <a:t>. For example, SB35 may be used in conjunction with the Affordable Housing Density Program or the State Density Bonus Program. </a:t>
            </a:r>
          </a:p>
          <a:p>
            <a:r>
              <a:rPr lang="en-US" sz="3200" dirty="0"/>
              <a:t>Provide on-site services to formerly homeless residents at a </a:t>
            </a:r>
            <a:r>
              <a:rPr lang="en-US" sz="3200" b="1" dirty="0"/>
              <a:t>cost-effective case management ratio</a:t>
            </a:r>
            <a:r>
              <a:rPr lang="en-US" sz="3200" dirty="0"/>
              <a:t> (approximately 1:20) depending upon sub-population – consult with the Department of Homelessness and Supportive Housing (“HSH”) for expected ratio for senior, family, TAY or other special needs populations referred from Coordinated Entry and expecting to utilize a City subsidy for operations or services. </a:t>
            </a:r>
          </a:p>
          <a:p>
            <a:r>
              <a:rPr lang="en-US" sz="3200" dirty="0"/>
              <a:t>Provide initial draft marketing plans within 18 months of anticipated Temporary Certificate of Occupancy (“TCO”), outlining the affirmative steps Respondents will take to market each Project to the City’s preference program participants including Certificate of Preference (COP) Holders, Displaced Tenants, and  Neighborhood Residents, as well as how the marketing is consistent with the Mayor’s Racial Equity statement and </a:t>
            </a:r>
            <a:r>
              <a:rPr lang="en-US" sz="3200" b="1" dirty="0"/>
              <a:t>promotion of positive outcomes for African American San Franciscans</a:t>
            </a:r>
            <a:r>
              <a:rPr lang="en-US" sz="3200" dirty="0"/>
              <a:t>. </a:t>
            </a:r>
          </a:p>
          <a:p>
            <a:r>
              <a:rPr lang="en-US" sz="3200" dirty="0"/>
              <a:t>Note: MOHCD will be requesting demographic data regarding the Boards of Directors of member organizations of the Development Teams and of the staff of the Respondents that are selected.</a:t>
            </a:r>
          </a:p>
          <a:p>
            <a:endParaRPr lang="en-US" dirty="0"/>
          </a:p>
          <a:p>
            <a:endParaRPr lang="en-US" dirty="0"/>
          </a:p>
        </p:txBody>
      </p:sp>
    </p:spTree>
    <p:extLst>
      <p:ext uri="{BB962C8B-B14F-4D97-AF65-F5344CB8AC3E}">
        <p14:creationId xmlns:p14="http://schemas.microsoft.com/office/powerpoint/2010/main" val="2914191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9B93-9766-4150-B2DA-C882A761E6CF}"/>
              </a:ext>
            </a:extLst>
          </p:cNvPr>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850B3FF-A989-4A2E-A20A-CFF74F35E0CE}"/>
              </a:ext>
            </a:extLst>
          </p:cNvPr>
          <p:cNvSpPr>
            <a:spLocks noGrp="1"/>
          </p:cNvSpPr>
          <p:nvPr>
            <p:ph idx="1"/>
          </p:nvPr>
        </p:nvSpPr>
        <p:spPr>
          <a:xfrm>
            <a:off x="457200" y="1276200"/>
            <a:ext cx="8229600" cy="4983162"/>
          </a:xfrm>
        </p:spPr>
        <p:txBody>
          <a:bodyPr>
            <a:normAutofit fontScale="92500" lnSpcReduction="20000"/>
          </a:bodyPr>
          <a:lstStyle/>
          <a:p>
            <a:r>
              <a:rPr lang="en-US" b="1" dirty="0"/>
              <a:t>Experience</a:t>
            </a:r>
            <a:r>
              <a:rPr lang="en-US" dirty="0"/>
              <a:t>: up to 40 points</a:t>
            </a:r>
          </a:p>
          <a:p>
            <a:pPr lvl="1"/>
            <a:r>
              <a:rPr lang="en-US" dirty="0"/>
              <a:t>Developer (12 pts)</a:t>
            </a:r>
          </a:p>
          <a:p>
            <a:pPr lvl="1"/>
            <a:r>
              <a:rPr lang="en-US" dirty="0"/>
              <a:t>Owner (4 pts)</a:t>
            </a:r>
          </a:p>
          <a:p>
            <a:pPr lvl="1"/>
            <a:r>
              <a:rPr lang="en-US" dirty="0"/>
              <a:t>Manager (8 pts)</a:t>
            </a:r>
          </a:p>
          <a:p>
            <a:pPr lvl="1"/>
            <a:r>
              <a:rPr lang="en-US" dirty="0"/>
              <a:t>Services Providers (8 pts)</a:t>
            </a:r>
          </a:p>
          <a:p>
            <a:pPr lvl="1"/>
            <a:r>
              <a:rPr lang="en-US" dirty="0"/>
              <a:t>Racial Equity Strategy (8 pts)</a:t>
            </a:r>
          </a:p>
          <a:p>
            <a:r>
              <a:rPr lang="en-US" b="1" dirty="0"/>
              <a:t>Vision</a:t>
            </a:r>
            <a:r>
              <a:rPr lang="en-US" dirty="0"/>
              <a:t>: up to 60 points</a:t>
            </a:r>
          </a:p>
          <a:p>
            <a:pPr lvl="1"/>
            <a:r>
              <a:rPr lang="en-US" dirty="0"/>
              <a:t>Program Concept (20 pts)</a:t>
            </a:r>
          </a:p>
          <a:p>
            <a:pPr lvl="1"/>
            <a:r>
              <a:rPr lang="en-US" dirty="0"/>
              <a:t>Community Engagement Strategy (10 pts)</a:t>
            </a:r>
          </a:p>
          <a:p>
            <a:pPr lvl="1"/>
            <a:r>
              <a:rPr lang="en-US" dirty="0"/>
              <a:t>Services Delivery Strategy (10 pts)</a:t>
            </a:r>
          </a:p>
          <a:p>
            <a:pPr lvl="1"/>
            <a:r>
              <a:rPr lang="en-US" dirty="0"/>
              <a:t>Financing &amp; Cost Containment Approach (10 pts)</a:t>
            </a:r>
          </a:p>
          <a:p>
            <a:pPr lvl="1"/>
            <a:r>
              <a:rPr lang="en-US" dirty="0"/>
              <a:t>Racial Equity Strategy (10 pts)</a:t>
            </a:r>
          </a:p>
          <a:p>
            <a:pPr lvl="1"/>
            <a:endParaRPr lang="en-US" dirty="0"/>
          </a:p>
        </p:txBody>
      </p:sp>
      <p:pic>
        <p:nvPicPr>
          <p:cNvPr id="5" name="Picture 4" descr="MFE070401042L2_tcm23-96257_edited.jpg">
            <a:extLst>
              <a:ext uri="{FF2B5EF4-FFF2-40B4-BE49-F238E27FC236}">
                <a16:creationId xmlns:a16="http://schemas.microsoft.com/office/drawing/2014/main" id="{977C1953-0F34-4406-A41B-0D751A85B883}"/>
              </a:ext>
            </a:extLst>
          </p:cNvPr>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0"/>
            <a:ext cx="9144000" cy="1143000"/>
          </a:xfrm>
          <a:prstGeom prst="rect">
            <a:avLst/>
          </a:prstGeom>
        </p:spPr>
      </p:pic>
      <p:sp>
        <p:nvSpPr>
          <p:cNvPr id="6" name="TextBox 5">
            <a:extLst>
              <a:ext uri="{FF2B5EF4-FFF2-40B4-BE49-F238E27FC236}">
                <a16:creationId xmlns:a16="http://schemas.microsoft.com/office/drawing/2014/main" id="{1CAD9E57-09C7-4B1A-B220-55F6E8AB737E}"/>
              </a:ext>
            </a:extLst>
          </p:cNvPr>
          <p:cNvSpPr txBox="1"/>
          <p:nvPr/>
        </p:nvSpPr>
        <p:spPr>
          <a:xfrm>
            <a:off x="493614" y="279112"/>
            <a:ext cx="7772400" cy="584775"/>
          </a:xfrm>
          <a:prstGeom prst="rect">
            <a:avLst/>
          </a:prstGeom>
          <a:noFill/>
        </p:spPr>
        <p:txBody>
          <a:bodyPr wrap="square" rtlCol="0">
            <a:spAutoFit/>
          </a:bodyPr>
          <a:lstStyle/>
          <a:p>
            <a:r>
              <a:rPr lang="en-US" sz="3200" b="1" dirty="0">
                <a:solidFill>
                  <a:schemeClr val="bg1"/>
                </a:solidFill>
                <a:latin typeface="Century Gothic" panose="020B0502020202020204" pitchFamily="34" charset="0"/>
              </a:rPr>
              <a:t>RFQ Scoring</a:t>
            </a:r>
          </a:p>
        </p:txBody>
      </p:sp>
      <p:pic>
        <p:nvPicPr>
          <p:cNvPr id="7" name="Picture 6" descr="MFE070401042L2_tcm23-96257_edited.jpg">
            <a:extLst>
              <a:ext uri="{FF2B5EF4-FFF2-40B4-BE49-F238E27FC236}">
                <a16:creationId xmlns:a16="http://schemas.microsoft.com/office/drawing/2014/main" id="{16DDB2F8-3DC0-45C0-8F88-2A3DC301637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8" name="Picture 7" descr="CITYSEAL.GIF">
            <a:extLst>
              <a:ext uri="{FF2B5EF4-FFF2-40B4-BE49-F238E27FC236}">
                <a16:creationId xmlns:a16="http://schemas.microsoft.com/office/drawing/2014/main" id="{F6D289A4-7A08-4082-9C87-FA246B9CA8D8}"/>
              </a:ext>
            </a:extLst>
          </p:cNvPr>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9" name="TextBox 8">
            <a:extLst>
              <a:ext uri="{FF2B5EF4-FFF2-40B4-BE49-F238E27FC236}">
                <a16:creationId xmlns:a16="http://schemas.microsoft.com/office/drawing/2014/main" id="{98BE64D3-53CA-4BD7-B6D0-A1F643AA3467}"/>
              </a:ext>
            </a:extLst>
          </p:cNvPr>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endParaRPr lang="en-US" sz="1400" spc="480" dirty="0">
              <a:solidFill>
                <a:schemeClr val="tx1">
                  <a:lumMod val="85000"/>
                  <a:lumOff val="15000"/>
                </a:schemeClr>
              </a:solidFill>
            </a:endParaRPr>
          </a:p>
        </p:txBody>
      </p:sp>
      <p:sp>
        <p:nvSpPr>
          <p:cNvPr id="10" name="Slide Number Placeholder 1">
            <a:extLst>
              <a:ext uri="{FF2B5EF4-FFF2-40B4-BE49-F238E27FC236}">
                <a16:creationId xmlns:a16="http://schemas.microsoft.com/office/drawing/2014/main" id="{E7D213C5-1994-4F9B-8BF5-4A2B6CEC8437}"/>
              </a:ext>
            </a:extLst>
          </p:cNvPr>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17</a:t>
            </a:fld>
            <a:endParaRPr lang="en-US" dirty="0">
              <a:solidFill>
                <a:schemeClr val="bg1"/>
              </a:solidFill>
            </a:endParaRPr>
          </a:p>
        </p:txBody>
      </p:sp>
    </p:spTree>
    <p:extLst>
      <p:ext uri="{BB962C8B-B14F-4D97-AF65-F5344CB8AC3E}">
        <p14:creationId xmlns:p14="http://schemas.microsoft.com/office/powerpoint/2010/main" val="2665490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1175"/>
            <a:ext cx="9144000" cy="1197429"/>
          </a:xfrm>
          <a:prstGeom prst="rect">
            <a:avLst/>
          </a:prstGeom>
        </p:spPr>
      </p:pic>
      <p:sp>
        <p:nvSpPr>
          <p:cNvPr id="7" name="TextBox 6"/>
          <p:cNvSpPr txBox="1"/>
          <p:nvPr/>
        </p:nvSpPr>
        <p:spPr>
          <a:xfrm>
            <a:off x="149606" y="307501"/>
            <a:ext cx="8979538" cy="584775"/>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Initial Corrections/Updates</a:t>
            </a:r>
          </a:p>
        </p:txBody>
      </p:sp>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18</a:t>
            </a:fld>
            <a:endParaRPr lang="en-US" dirty="0">
              <a:solidFill>
                <a:schemeClr val="bg1"/>
              </a:solidFill>
            </a:endParaRPr>
          </a:p>
        </p:txBody>
      </p:sp>
      <p:sp>
        <p:nvSpPr>
          <p:cNvPr id="15" name="Content Placeholder 2">
            <a:extLst>
              <a:ext uri="{FF2B5EF4-FFF2-40B4-BE49-F238E27FC236}">
                <a16:creationId xmlns:a16="http://schemas.microsoft.com/office/drawing/2014/main" id="{C5BEBA28-2A77-4A81-8153-987A8E09938F}"/>
              </a:ext>
            </a:extLst>
          </p:cNvPr>
          <p:cNvSpPr>
            <a:spLocks noGrp="1"/>
          </p:cNvSpPr>
          <p:nvPr>
            <p:ph idx="1"/>
          </p:nvPr>
        </p:nvSpPr>
        <p:spPr>
          <a:xfrm>
            <a:off x="-36871" y="1319152"/>
            <a:ext cx="9108952" cy="4808700"/>
          </a:xfrm>
        </p:spPr>
        <p:txBody>
          <a:bodyPr>
            <a:normAutofit fontScale="70000" lnSpcReduction="20000"/>
          </a:bodyPr>
          <a:lstStyle/>
          <a:p>
            <a:r>
              <a:rPr lang="en-US" dirty="0">
                <a:latin typeface="+mj-lt"/>
              </a:rPr>
              <a:t>Time for this meeting</a:t>
            </a:r>
          </a:p>
          <a:p>
            <a:r>
              <a:rPr lang="en-US" b="1" dirty="0">
                <a:latin typeface="+mj-lt"/>
              </a:rPr>
              <a:t>Site 3</a:t>
            </a:r>
            <a:r>
              <a:rPr lang="en-US" dirty="0">
                <a:latin typeface="+mj-lt"/>
              </a:rPr>
              <a:t>, 1939 Market: Restrictive Covenant does not require that all future improvements be made signatories to collective bargaining agreements only; rather it provides an alternative for paying prevailing wages. </a:t>
            </a:r>
          </a:p>
          <a:p>
            <a:r>
              <a:rPr lang="en-US" b="1" dirty="0">
                <a:latin typeface="+mj-lt"/>
              </a:rPr>
              <a:t>Site 6 </a:t>
            </a:r>
            <a:r>
              <a:rPr lang="en-US" dirty="0">
                <a:latin typeface="+mj-lt"/>
              </a:rPr>
              <a:t>(Pier 70 Parcel C2A) Exhibit X (check the link)</a:t>
            </a:r>
          </a:p>
          <a:p>
            <a:r>
              <a:rPr lang="en-US" b="1" dirty="0">
                <a:latin typeface="+mj-lt"/>
              </a:rPr>
              <a:t>Site 8</a:t>
            </a:r>
            <a:r>
              <a:rPr lang="en-US" dirty="0">
                <a:latin typeface="+mj-lt"/>
              </a:rPr>
              <a:t>, Block/lot for 71 Boardman/356 Harriet</a:t>
            </a:r>
            <a:r>
              <a:rPr lang="en-US" sz="3200" dirty="0">
                <a:latin typeface="+mj-lt"/>
              </a:rPr>
              <a:t>: The 71 Boardman site consists of two legal parcels, with 71 Boardman (Lot 084) parcel at 9,783 sf and 356 Harriet (Lot 112) parcel at 5,022 sf.  The combined site includes 14,805 sf, or 0.34 acres. </a:t>
            </a:r>
            <a:endParaRPr lang="en-US" dirty="0">
              <a:latin typeface="+mj-lt"/>
            </a:endParaRPr>
          </a:p>
          <a:p>
            <a:r>
              <a:rPr lang="en-US" dirty="0">
                <a:latin typeface="+mj-lt"/>
              </a:rPr>
              <a:t>Supplemental Information to be provided: </a:t>
            </a:r>
            <a:r>
              <a:rPr lang="en-US" i="1" dirty="0">
                <a:latin typeface="+mj-lt"/>
              </a:rPr>
              <a:t>Understanding the Affordable Housing Development Process: A Primer for LGBT Aging Providers </a:t>
            </a:r>
            <a:r>
              <a:rPr lang="en-US" dirty="0">
                <a:latin typeface="+mj-lt"/>
              </a:rPr>
              <a:t>and</a:t>
            </a:r>
            <a:r>
              <a:rPr lang="en-US" i="1" dirty="0">
                <a:latin typeface="+mj-lt"/>
              </a:rPr>
              <a:t> SAGE’s Housing Development Toolkit Modules 1&amp;2 (</a:t>
            </a:r>
            <a:r>
              <a:rPr lang="en-US" b="1" i="1" dirty="0">
                <a:latin typeface="+mj-lt"/>
              </a:rPr>
              <a:t>sageusa.org</a:t>
            </a:r>
            <a:r>
              <a:rPr lang="en-US" i="1" dirty="0">
                <a:latin typeface="+mj-lt"/>
              </a:rPr>
              <a:t>) </a:t>
            </a:r>
          </a:p>
          <a:p>
            <a:r>
              <a:rPr lang="en-US" dirty="0">
                <a:latin typeface="+mj-lt"/>
              </a:rPr>
              <a:t>Any audit findings, outstanding performance issues, or </a:t>
            </a:r>
            <a:r>
              <a:rPr lang="en-US" b="1" dirty="0">
                <a:latin typeface="+mj-lt"/>
              </a:rPr>
              <a:t>current capacity building</a:t>
            </a:r>
            <a:r>
              <a:rPr lang="en-US" dirty="0">
                <a:latin typeface="+mj-lt"/>
              </a:rPr>
              <a:t> grants received from MOHCD must be identified and addressed in narrative response in applicable Experience section</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91691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49975"/>
            <a:ext cx="9144000" cy="1143000"/>
          </a:xfrm>
          <a:prstGeom prst="rect">
            <a:avLst/>
          </a:prstGeom>
        </p:spPr>
      </p:pic>
      <p:sp>
        <p:nvSpPr>
          <p:cNvPr id="7" name="TextBox 6"/>
          <p:cNvSpPr txBox="1"/>
          <p:nvPr/>
        </p:nvSpPr>
        <p:spPr>
          <a:xfrm>
            <a:off x="226136" y="15807"/>
            <a:ext cx="8460664" cy="1077218"/>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Initial Questions Received as of 12/17/2020 part 1</a:t>
            </a:r>
          </a:p>
        </p:txBody>
      </p:sp>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endParaRPr lang="en-US" sz="1400" spc="480" dirty="0">
              <a:solidFill>
                <a:schemeClr val="tx1">
                  <a:lumMod val="85000"/>
                  <a:lumOff val="15000"/>
                </a:schemeClr>
              </a:solidFill>
            </a:endParaRP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19</a:t>
            </a:fld>
            <a:endParaRPr lang="en-US" dirty="0">
              <a:solidFill>
                <a:schemeClr val="bg1"/>
              </a:solidFill>
            </a:endParaRPr>
          </a:p>
        </p:txBody>
      </p:sp>
      <p:sp>
        <p:nvSpPr>
          <p:cNvPr id="5" name="Content Placeholder 4">
            <a:extLst>
              <a:ext uri="{FF2B5EF4-FFF2-40B4-BE49-F238E27FC236}">
                <a16:creationId xmlns:a16="http://schemas.microsoft.com/office/drawing/2014/main" id="{A20E9AF8-6CB0-451A-9F10-F50A8F49073F}"/>
              </a:ext>
            </a:extLst>
          </p:cNvPr>
          <p:cNvSpPr>
            <a:spLocks noGrp="1"/>
          </p:cNvSpPr>
          <p:nvPr>
            <p:ph idx="1"/>
          </p:nvPr>
        </p:nvSpPr>
        <p:spPr>
          <a:xfrm>
            <a:off x="457200" y="1219200"/>
            <a:ext cx="8229600" cy="4850902"/>
          </a:xfrm>
        </p:spPr>
        <p:txBody>
          <a:bodyPr>
            <a:normAutofit fontScale="25000" lnSpcReduction="20000"/>
          </a:bodyPr>
          <a:lstStyle/>
          <a:p>
            <a:pPr marL="342900" marR="0" lvl="0" indent="-342900">
              <a:spcBef>
                <a:spcPts val="0"/>
              </a:spcBef>
              <a:spcAft>
                <a:spcPts val="0"/>
              </a:spcAft>
              <a:buFont typeface="+mj-lt"/>
              <a:buAutoNum type="arabicPeriod"/>
              <a:tabLst>
                <a:tab pos="457200" algn="l"/>
              </a:tabLst>
            </a:pPr>
            <a:r>
              <a:rPr lang="en-US" sz="6400" dirty="0">
                <a:solidFill>
                  <a:srgbClr val="000000"/>
                </a:solidFill>
                <a:effectLst/>
                <a:latin typeface="Calibri" panose="020F0502020204030204" pitchFamily="34" charset="0"/>
                <a:ea typeface="Times New Roman" panose="02020603050405020304" pitchFamily="18" charset="0"/>
              </a:rPr>
              <a:t>Can the senior housing be restricted to age 55 instead of age 62?</a:t>
            </a:r>
          </a:p>
          <a:p>
            <a:pPr marL="342900" marR="0" lvl="0" indent="-342900">
              <a:spcBef>
                <a:spcPts val="0"/>
              </a:spcBef>
              <a:spcAft>
                <a:spcPts val="0"/>
              </a:spcAft>
              <a:buFont typeface="+mj-lt"/>
              <a:buAutoNum type="arabicPeriod"/>
              <a:tabLst>
                <a:tab pos="457200" algn="l"/>
              </a:tabLst>
            </a:pPr>
            <a:endParaRPr lang="en-US" sz="6400" dirty="0">
              <a:solidFill>
                <a:srgbClr val="000000"/>
              </a:solidFill>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6400" dirty="0">
                <a:solidFill>
                  <a:srgbClr val="000000"/>
                </a:solidFill>
                <a:effectLst/>
                <a:latin typeface="Calibri" panose="020F0502020204030204" pitchFamily="34" charset="0"/>
                <a:ea typeface="Times New Roman" panose="02020603050405020304" pitchFamily="18" charset="0"/>
              </a:rPr>
              <a:t>Can there be a senior center developed at 967 Mission?</a:t>
            </a:r>
          </a:p>
          <a:p>
            <a:pPr marL="342900" marR="0" lvl="0" indent="-342900">
              <a:spcBef>
                <a:spcPts val="0"/>
              </a:spcBef>
              <a:spcAft>
                <a:spcPts val="0"/>
              </a:spcAft>
              <a:buFont typeface="+mj-lt"/>
              <a:buAutoNum type="arabicPeriod"/>
              <a:tabLst>
                <a:tab pos="457200" algn="l"/>
              </a:tabLst>
            </a:pPr>
            <a:endParaRPr lang="en-US" sz="6400" dirty="0">
              <a:solidFill>
                <a:srgbClr val="000000"/>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6400" dirty="0">
                <a:solidFill>
                  <a:srgbClr val="000000"/>
                </a:solidFill>
                <a:effectLst/>
                <a:latin typeface="Calibri" panose="020F0502020204030204" pitchFamily="34" charset="0"/>
                <a:ea typeface="Times New Roman" panose="02020603050405020304" pitchFamily="18" charset="0"/>
              </a:rPr>
              <a:t>Qualifying Project characteristics, page 36: for recent RFQs (730 </a:t>
            </a:r>
            <a:r>
              <a:rPr lang="en-US" sz="6400" dirty="0" err="1">
                <a:solidFill>
                  <a:srgbClr val="000000"/>
                </a:solidFill>
                <a:effectLst/>
                <a:latin typeface="Calibri" panose="020F0502020204030204" pitchFamily="34" charset="0"/>
                <a:ea typeface="Times New Roman" panose="02020603050405020304" pitchFamily="18" charset="0"/>
              </a:rPr>
              <a:t>Stanyan</a:t>
            </a:r>
            <a:r>
              <a:rPr lang="en-US" sz="6400" dirty="0">
                <a:solidFill>
                  <a:srgbClr val="000000"/>
                </a:solidFill>
                <a:effectLst/>
                <a:latin typeface="Calibri" panose="020F0502020204030204" pitchFamily="34" charset="0"/>
                <a:ea typeface="Times New Roman" panose="02020603050405020304" pitchFamily="18" charset="0"/>
              </a:rPr>
              <a:t> and 600 7th) MOHCD has clarified that the requirement that a Qualifying Project for families has "majority multiple-bedroom units" means "a majority 1-3 bedroom units." Please confirm this is still the case. </a:t>
            </a:r>
          </a:p>
          <a:p>
            <a:pPr marR="0" lvl="0">
              <a:spcBef>
                <a:spcPts val="0"/>
              </a:spcBef>
              <a:spcAft>
                <a:spcPts val="0"/>
              </a:spcAft>
              <a:buFont typeface="+mj-lt"/>
              <a:buAutoNum type="arabicPeriod"/>
              <a:tabLst>
                <a:tab pos="457200" algn="l"/>
              </a:tabLst>
            </a:pPr>
            <a:endParaRPr lang="en-US" sz="64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6400" dirty="0">
                <a:solidFill>
                  <a:srgbClr val="000000"/>
                </a:solidFill>
                <a:effectLst/>
                <a:latin typeface="Calibri" panose="020F0502020204030204" pitchFamily="34" charset="0"/>
                <a:ea typeface="Times New Roman" panose="02020603050405020304" pitchFamily="18" charset="0"/>
              </a:rPr>
              <a:t>Qualifying Project characteristics, page 36: please confirm that the "and/or" in the requirement that a Qualifying Project be "Affordable to low- and very low-income households, formerly homeless residents, families </a:t>
            </a:r>
            <a:r>
              <a:rPr lang="en-US" sz="6400" b="1" dirty="0">
                <a:solidFill>
                  <a:srgbClr val="000000"/>
                </a:solidFill>
                <a:effectLst/>
                <a:latin typeface="Calibri" panose="020F0502020204030204" pitchFamily="34" charset="0"/>
                <a:ea typeface="Times New Roman" panose="02020603050405020304" pitchFamily="18" charset="0"/>
              </a:rPr>
              <a:t>and/or</a:t>
            </a:r>
            <a:r>
              <a:rPr lang="en-US" sz="6400" dirty="0">
                <a:solidFill>
                  <a:srgbClr val="000000"/>
                </a:solidFill>
                <a:effectLst/>
                <a:latin typeface="Calibri" panose="020F0502020204030204" pitchFamily="34" charset="0"/>
                <a:ea typeface="Times New Roman" panose="02020603050405020304" pitchFamily="18" charset="0"/>
              </a:rPr>
              <a:t> seniors," means that a project affordable to low- and very low-income and formerly homeless families may be used as a Qualifying Project for one of the senior sites. </a:t>
            </a:r>
          </a:p>
          <a:p>
            <a:pPr marR="0" lvl="0">
              <a:spcBef>
                <a:spcPts val="0"/>
              </a:spcBef>
              <a:spcAft>
                <a:spcPts val="0"/>
              </a:spcAft>
              <a:buFont typeface="+mj-lt"/>
              <a:buAutoNum type="arabicPeriod"/>
              <a:tabLst>
                <a:tab pos="457200" algn="l"/>
              </a:tabLst>
            </a:pPr>
            <a:endParaRPr lang="en-US" sz="64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6400" dirty="0">
                <a:solidFill>
                  <a:srgbClr val="000000"/>
                </a:solidFill>
                <a:effectLst/>
                <a:latin typeface="Calibri" panose="020F0502020204030204" pitchFamily="34" charset="0"/>
                <a:ea typeface="Times New Roman" panose="02020603050405020304" pitchFamily="18" charset="0"/>
              </a:rPr>
              <a:t>Asset Management Capacity, page 38: if the proposed owner is a partnership, should we provide an REO schedule for both partners or just the partner that will be providing Asset Management services?</a:t>
            </a:r>
          </a:p>
          <a:p>
            <a:pPr marR="0" lvl="0">
              <a:spcBef>
                <a:spcPts val="0"/>
              </a:spcBef>
              <a:spcAft>
                <a:spcPts val="0"/>
              </a:spcAft>
              <a:buFont typeface="+mj-lt"/>
              <a:buAutoNum type="arabicPeriod"/>
              <a:tabLst>
                <a:tab pos="457200" algn="l"/>
              </a:tabLst>
            </a:pPr>
            <a:endParaRPr lang="en-US" sz="64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6400" dirty="0">
                <a:solidFill>
                  <a:srgbClr val="000000"/>
                </a:solidFill>
                <a:effectLst/>
                <a:latin typeface="Calibri" panose="020F0502020204030204" pitchFamily="34" charset="0"/>
                <a:ea typeface="Times New Roman" panose="02020603050405020304" pitchFamily="18" charset="0"/>
              </a:rPr>
              <a:t>Racial Equity Capacity, page 38: would you like us to document these items via a narrative? If so, what is the page limit for this narrative (assuming it is not combined with the Experience or Vision narratives regarding Racial Equity)? What type of demographic information would you like us to submit for Board Members and staff? Also please note that this item is not shown on the Attachment 1 - Submittal Checklist.</a:t>
            </a:r>
          </a:p>
          <a:p>
            <a:pPr marR="0" lvl="0">
              <a:spcBef>
                <a:spcPts val="0"/>
              </a:spcBef>
              <a:spcAft>
                <a:spcPts val="0"/>
              </a:spcAft>
              <a:buFont typeface="+mj-lt"/>
              <a:buAutoNum type="arabicPeriod"/>
              <a:tabLst>
                <a:tab pos="457200" algn="l"/>
              </a:tabLst>
            </a:pPr>
            <a:endParaRPr lang="en-US" sz="6400" dirty="0">
              <a:solidFill>
                <a:srgbClr val="000000"/>
              </a:solidFill>
              <a:effectLst/>
              <a:latin typeface="Calibri" panose="020F0502020204030204" pitchFamily="34" charset="0"/>
              <a:ea typeface="Calibri" panose="020F0502020204030204" pitchFamily="34" charset="0"/>
            </a:endParaRPr>
          </a:p>
          <a:p>
            <a:pPr marR="0" lvl="0">
              <a:spcBef>
                <a:spcPts val="0"/>
              </a:spcBef>
              <a:spcAft>
                <a:spcPts val="0"/>
              </a:spcAft>
              <a:buFont typeface="+mj-lt"/>
              <a:buAutoNum type="arabicPeriod"/>
              <a:tabLst>
                <a:tab pos="457200" algn="l"/>
              </a:tabLst>
            </a:pPr>
            <a:endParaRPr lang="en-US" sz="4800" dirty="0">
              <a:solidFill>
                <a:srgbClr val="000000"/>
              </a:solidFill>
              <a:effectLst/>
              <a:latin typeface="Calibri" panose="020F0502020204030204" pitchFamily="34" charset="0"/>
              <a:ea typeface="Calibri" panose="020F0502020204030204" pitchFamily="34" charset="0"/>
            </a:endParaRPr>
          </a:p>
          <a:p>
            <a:pPr marL="457200" marR="0" lvl="1" indent="0">
              <a:spcBef>
                <a:spcPts val="0"/>
              </a:spcBef>
              <a:spcAft>
                <a:spcPts val="0"/>
              </a:spcAft>
              <a:buNone/>
              <a:tabLst>
                <a:tab pos="914400" algn="l"/>
              </a:tabLst>
            </a:pPr>
            <a:endParaRPr lang="en-US"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1387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1175"/>
            <a:ext cx="9144000" cy="1197429"/>
          </a:xfrm>
          <a:prstGeom prst="rect">
            <a:avLst/>
          </a:prstGeom>
        </p:spPr>
      </p:pic>
      <p:sp>
        <p:nvSpPr>
          <p:cNvPr id="7" name="TextBox 6"/>
          <p:cNvSpPr txBox="1"/>
          <p:nvPr/>
        </p:nvSpPr>
        <p:spPr>
          <a:xfrm>
            <a:off x="149606" y="307501"/>
            <a:ext cx="8979538" cy="584775"/>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RFQ Summary </a:t>
            </a:r>
          </a:p>
        </p:txBody>
      </p:sp>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2</a:t>
            </a:fld>
            <a:endParaRPr lang="en-US" dirty="0">
              <a:solidFill>
                <a:schemeClr val="bg1"/>
              </a:solidFill>
            </a:endParaRPr>
          </a:p>
        </p:txBody>
      </p:sp>
      <p:sp>
        <p:nvSpPr>
          <p:cNvPr id="15" name="Content Placeholder 2">
            <a:extLst>
              <a:ext uri="{FF2B5EF4-FFF2-40B4-BE49-F238E27FC236}">
                <a16:creationId xmlns:a16="http://schemas.microsoft.com/office/drawing/2014/main" id="{C5BEBA28-2A77-4A81-8153-987A8E09938F}"/>
              </a:ext>
            </a:extLst>
          </p:cNvPr>
          <p:cNvSpPr>
            <a:spLocks noGrp="1"/>
          </p:cNvSpPr>
          <p:nvPr>
            <p:ph idx="1"/>
          </p:nvPr>
        </p:nvSpPr>
        <p:spPr>
          <a:xfrm>
            <a:off x="-36871" y="1319152"/>
            <a:ext cx="8979538" cy="4808700"/>
          </a:xfrm>
        </p:spPr>
        <p:txBody>
          <a:bodyPr>
            <a:normAutofit fontScale="62500" lnSpcReduction="20000"/>
          </a:bodyPr>
          <a:lstStyle/>
          <a:p>
            <a:r>
              <a:rPr lang="en-US" dirty="0"/>
              <a:t>MOHCD issued a Request for Qualifications to select developers for 9 sites in our portfolio</a:t>
            </a:r>
          </a:p>
          <a:p>
            <a:r>
              <a:rPr lang="en-US" dirty="0"/>
              <a:t>Solicitation is for the developer/owner/property manager/services provider, additional work will follow to refine design, unit count, etc. </a:t>
            </a:r>
          </a:p>
          <a:p>
            <a:r>
              <a:rPr lang="en-US" dirty="0"/>
              <a:t>Sites were either given to MOHCD through land dedications to meet Inclusionary requirements/DA terms or purchased directly </a:t>
            </a:r>
          </a:p>
          <a:p>
            <a:r>
              <a:rPr lang="en-US" dirty="0"/>
              <a:t>Proposed programs were determined through</a:t>
            </a:r>
          </a:p>
          <a:p>
            <a:pPr lvl="1"/>
            <a:r>
              <a:rPr lang="en-US" dirty="0"/>
              <a:t>Project readiness</a:t>
            </a:r>
          </a:p>
          <a:p>
            <a:pPr lvl="1"/>
            <a:r>
              <a:rPr lang="en-US" dirty="0"/>
              <a:t>Parcel size</a:t>
            </a:r>
          </a:p>
          <a:p>
            <a:pPr lvl="1"/>
            <a:r>
              <a:rPr lang="en-US" dirty="0"/>
              <a:t>Availability of bond funds based on targeted population</a:t>
            </a:r>
          </a:p>
          <a:p>
            <a:pPr lvl="1"/>
            <a:r>
              <a:rPr lang="en-US" dirty="0"/>
              <a:t>Alignment with Mayoral priorities </a:t>
            </a:r>
          </a:p>
          <a:p>
            <a:r>
              <a:rPr lang="en-US" dirty="0"/>
              <a:t>MOHCD to determine opportunity for </a:t>
            </a:r>
            <a:r>
              <a:rPr lang="en-US" dirty="0" err="1"/>
              <a:t>upzoning</a:t>
            </a:r>
            <a:r>
              <a:rPr lang="en-US" dirty="0"/>
              <a:t> on a site by site basis </a:t>
            </a:r>
          </a:p>
          <a:p>
            <a:r>
              <a:rPr lang="en-US" dirty="0"/>
              <a:t>Funding is available for predevelopment costs</a:t>
            </a:r>
          </a:p>
          <a:p>
            <a:pPr lvl="1"/>
            <a:r>
              <a:rPr lang="en-US" dirty="0"/>
              <a:t>3 sites have full development funding in GO Bond and other non-impact fee sources in pipeline</a:t>
            </a:r>
          </a:p>
          <a:p>
            <a:pPr lvl="1"/>
            <a:r>
              <a:rPr lang="en-US" dirty="0"/>
              <a:t>Central SOMA sites development timelines are subject to availability of impact fees </a:t>
            </a:r>
          </a:p>
        </p:txBody>
      </p:sp>
    </p:spTree>
    <p:extLst>
      <p:ext uri="{BB962C8B-B14F-4D97-AF65-F5344CB8AC3E}">
        <p14:creationId xmlns:p14="http://schemas.microsoft.com/office/powerpoint/2010/main" val="140332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49975"/>
            <a:ext cx="9144000" cy="1143000"/>
          </a:xfrm>
          <a:prstGeom prst="rect">
            <a:avLst/>
          </a:prstGeom>
        </p:spPr>
      </p:pic>
      <p:sp>
        <p:nvSpPr>
          <p:cNvPr id="7" name="TextBox 6"/>
          <p:cNvSpPr txBox="1"/>
          <p:nvPr/>
        </p:nvSpPr>
        <p:spPr>
          <a:xfrm>
            <a:off x="226136" y="15807"/>
            <a:ext cx="8460664" cy="1077218"/>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Initial Questions Received as of 12/17/2020 part 2</a:t>
            </a:r>
          </a:p>
        </p:txBody>
      </p:sp>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endParaRPr lang="en-US" sz="1400" spc="480" dirty="0">
              <a:solidFill>
                <a:schemeClr val="tx1">
                  <a:lumMod val="85000"/>
                  <a:lumOff val="15000"/>
                </a:schemeClr>
              </a:solidFill>
            </a:endParaRP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20</a:t>
            </a:fld>
            <a:endParaRPr lang="en-US" dirty="0">
              <a:solidFill>
                <a:schemeClr val="bg1"/>
              </a:solidFill>
            </a:endParaRPr>
          </a:p>
        </p:txBody>
      </p:sp>
      <p:sp>
        <p:nvSpPr>
          <p:cNvPr id="5" name="Content Placeholder 4">
            <a:extLst>
              <a:ext uri="{FF2B5EF4-FFF2-40B4-BE49-F238E27FC236}">
                <a16:creationId xmlns:a16="http://schemas.microsoft.com/office/drawing/2014/main" id="{A20E9AF8-6CB0-451A-9F10-F50A8F49073F}"/>
              </a:ext>
            </a:extLst>
          </p:cNvPr>
          <p:cNvSpPr>
            <a:spLocks noGrp="1"/>
          </p:cNvSpPr>
          <p:nvPr>
            <p:ph idx="1"/>
          </p:nvPr>
        </p:nvSpPr>
        <p:spPr>
          <a:xfrm>
            <a:off x="457200" y="1219200"/>
            <a:ext cx="8229600" cy="4850902"/>
          </a:xfrm>
        </p:spPr>
        <p:txBody>
          <a:bodyPr>
            <a:normAutofit fontScale="32500" lnSpcReduction="20000"/>
          </a:bodyPr>
          <a:lstStyle/>
          <a:p>
            <a:pPr marL="342900" marR="0" lvl="0" indent="-342900">
              <a:spcBef>
                <a:spcPts val="0"/>
              </a:spcBef>
              <a:spcAft>
                <a:spcPts val="0"/>
              </a:spcAft>
              <a:buFont typeface="+mj-lt"/>
              <a:buAutoNum type="arabicPeriod"/>
              <a:tabLst>
                <a:tab pos="457200" algn="l"/>
              </a:tabLst>
            </a:pPr>
            <a:endParaRPr lang="en-US" sz="4800" dirty="0">
              <a:solidFill>
                <a:srgbClr val="000000"/>
              </a:solidFill>
              <a:effectLst/>
              <a:latin typeface="Calibri" panose="020F0502020204030204" pitchFamily="34" charset="0"/>
              <a:ea typeface="Times New Roman" panose="02020603050405020304" pitchFamily="18" charset="0"/>
            </a:endParaRPr>
          </a:p>
          <a:p>
            <a:pPr marL="914400" indent="-914400">
              <a:spcBef>
                <a:spcPts val="0"/>
              </a:spcBef>
              <a:buFont typeface="+mj-lt"/>
              <a:buAutoNum type="arabicPeriod" startAt="7"/>
              <a:tabLst>
                <a:tab pos="457200" algn="l"/>
              </a:tabLst>
            </a:pPr>
            <a:r>
              <a:rPr lang="en-US" sz="4900" dirty="0">
                <a:solidFill>
                  <a:srgbClr val="000000"/>
                </a:solidFill>
                <a:latin typeface="Calibri" panose="020F0502020204030204" pitchFamily="34" charset="0"/>
              </a:rPr>
              <a:t>Evidence</a:t>
            </a:r>
            <a:r>
              <a:rPr lang="en-US" sz="4800" dirty="0">
                <a:solidFill>
                  <a:srgbClr val="000000"/>
                </a:solidFill>
                <a:effectLst/>
                <a:latin typeface="Calibri" panose="020F0502020204030204" pitchFamily="34" charset="0"/>
                <a:ea typeface="Times New Roman" panose="02020603050405020304" pitchFamily="18" charset="0"/>
              </a:rPr>
              <a:t> of Authority, page 49: may this authorizing Board Resolution be submitted after the due date for receipt of submittals if the organization's next Board Meeting falls after 1/22/21?</a:t>
            </a:r>
          </a:p>
          <a:p>
            <a:pPr marL="914400" marR="0" lvl="0" indent="-914400">
              <a:spcBef>
                <a:spcPts val="0"/>
              </a:spcBef>
              <a:spcAft>
                <a:spcPts val="0"/>
              </a:spcAft>
              <a:buFont typeface="+mj-lt"/>
              <a:buAutoNum type="arabicPeriod" startAt="7"/>
              <a:tabLst>
                <a:tab pos="457200" algn="l"/>
              </a:tabLst>
            </a:pPr>
            <a:endParaRPr lang="en-US" sz="4800" dirty="0">
              <a:solidFill>
                <a:srgbClr val="000000"/>
              </a:solidFill>
              <a:latin typeface="Calibri" panose="020F0502020204030204" pitchFamily="34" charset="0"/>
              <a:ea typeface="Times New Roman" panose="02020603050405020304" pitchFamily="18" charset="0"/>
            </a:endParaRPr>
          </a:p>
          <a:p>
            <a:pPr marL="914400" marR="0" lvl="0" indent="-914400">
              <a:spcBef>
                <a:spcPts val="0"/>
              </a:spcBef>
              <a:spcAft>
                <a:spcPts val="0"/>
              </a:spcAft>
              <a:buFont typeface="+mj-lt"/>
              <a:buAutoNum type="arabicPeriod" startAt="7"/>
              <a:tabLst>
                <a:tab pos="457200" algn="l"/>
              </a:tabLst>
            </a:pPr>
            <a:r>
              <a:rPr lang="en-US" sz="4800" dirty="0">
                <a:solidFill>
                  <a:srgbClr val="000000"/>
                </a:solidFill>
                <a:effectLst/>
                <a:latin typeface="Calibri" panose="020F0502020204030204" pitchFamily="34" charset="0"/>
                <a:ea typeface="Times New Roman" panose="02020603050405020304" pitchFamily="18" charset="0"/>
              </a:rPr>
              <a:t>General: are all of these sites expected to move forward with predevelopment on the same timeline? If so, is predevelopment financing available for all of them? If not, are there different projected timelines for the sites that are predicated on funding availability, and what do those timelines look like?</a:t>
            </a:r>
          </a:p>
          <a:p>
            <a:pPr marL="914400" marR="0" lvl="0" indent="-914400">
              <a:spcBef>
                <a:spcPts val="0"/>
              </a:spcBef>
              <a:spcAft>
                <a:spcPts val="0"/>
              </a:spcAft>
              <a:buFont typeface="+mj-lt"/>
              <a:buAutoNum type="arabicPeriod" startAt="7"/>
              <a:tabLst>
                <a:tab pos="457200" algn="l"/>
              </a:tabLst>
            </a:pPr>
            <a:endParaRPr lang="en-US" sz="4800" dirty="0">
              <a:solidFill>
                <a:srgbClr val="000000"/>
              </a:solidFill>
              <a:effectLst/>
              <a:latin typeface="Calibri" panose="020F0502020204030204" pitchFamily="34" charset="0"/>
              <a:ea typeface="Times New Roman" panose="02020603050405020304" pitchFamily="18" charset="0"/>
            </a:endParaRPr>
          </a:p>
          <a:p>
            <a:pPr marL="914400" marR="0" lvl="0" indent="-914400">
              <a:spcBef>
                <a:spcPts val="0"/>
              </a:spcBef>
              <a:spcAft>
                <a:spcPts val="0"/>
              </a:spcAft>
              <a:buFont typeface="+mj-lt"/>
              <a:buAutoNum type="arabicPeriod" startAt="7"/>
              <a:tabLst>
                <a:tab pos="457200" algn="l"/>
              </a:tabLst>
            </a:pPr>
            <a:r>
              <a:rPr lang="en-US" sz="4800" dirty="0">
                <a:solidFill>
                  <a:srgbClr val="000000"/>
                </a:solidFill>
                <a:latin typeface="Calibri" panose="020F0502020204030204" pitchFamily="34" charset="0"/>
              </a:rPr>
              <a:t>Why were 725 Harrison and 71 Boardman designated supportive housing sites?</a:t>
            </a:r>
          </a:p>
          <a:p>
            <a:pPr marL="914400" marR="0" lvl="0" indent="-914400">
              <a:spcBef>
                <a:spcPts val="0"/>
              </a:spcBef>
              <a:spcAft>
                <a:spcPts val="0"/>
              </a:spcAft>
              <a:buFont typeface="+mj-lt"/>
              <a:buAutoNum type="arabicPeriod" startAt="7"/>
              <a:tabLst>
                <a:tab pos="457200" algn="l"/>
              </a:tabLst>
            </a:pPr>
            <a:endParaRPr lang="en-US" sz="4800" dirty="0">
              <a:solidFill>
                <a:srgbClr val="000000"/>
              </a:solidFill>
              <a:latin typeface="Calibri" panose="020F0502020204030204" pitchFamily="34" charset="0"/>
            </a:endParaRPr>
          </a:p>
          <a:p>
            <a:pPr marL="914400" marR="0" lvl="0" indent="-914400">
              <a:spcBef>
                <a:spcPts val="0"/>
              </a:spcBef>
              <a:spcAft>
                <a:spcPts val="0"/>
              </a:spcAft>
              <a:buFont typeface="+mj-lt"/>
              <a:buAutoNum type="arabicPeriod" startAt="7"/>
              <a:tabLst>
                <a:tab pos="457200" algn="l"/>
              </a:tabLst>
            </a:pPr>
            <a:r>
              <a:rPr lang="en-US" sz="4800" dirty="0">
                <a:solidFill>
                  <a:srgbClr val="000000"/>
                </a:solidFill>
                <a:latin typeface="Calibri" panose="020F0502020204030204" pitchFamily="34" charset="0"/>
              </a:rPr>
              <a:t>Does MOHCD have environmental information about 71 Boardman?  The Site Information folder on the website is empty.</a:t>
            </a:r>
          </a:p>
          <a:p>
            <a:pPr marL="914400" marR="0" lvl="0" indent="-914400">
              <a:spcBef>
                <a:spcPts val="0"/>
              </a:spcBef>
              <a:spcAft>
                <a:spcPts val="0"/>
              </a:spcAft>
              <a:buFont typeface="+mj-lt"/>
              <a:buAutoNum type="arabicPeriod" startAt="7"/>
              <a:tabLst>
                <a:tab pos="457200" algn="l"/>
              </a:tabLst>
            </a:pPr>
            <a:endParaRPr lang="en-US" sz="4800" dirty="0">
              <a:solidFill>
                <a:srgbClr val="000000"/>
              </a:solidFill>
              <a:latin typeface="Calibri" panose="020F0502020204030204" pitchFamily="34" charset="0"/>
            </a:endParaRPr>
          </a:p>
          <a:p>
            <a:pPr marL="914400" marR="0" lvl="0" indent="-914400">
              <a:spcBef>
                <a:spcPts val="0"/>
              </a:spcBef>
              <a:spcAft>
                <a:spcPts val="0"/>
              </a:spcAft>
              <a:buFont typeface="+mj-lt"/>
              <a:buAutoNum type="arabicPeriod" startAt="7"/>
              <a:tabLst>
                <a:tab pos="457200" algn="l"/>
              </a:tabLst>
            </a:pPr>
            <a:r>
              <a:rPr lang="en-US" sz="4800" dirty="0">
                <a:solidFill>
                  <a:srgbClr val="000000"/>
                </a:solidFill>
                <a:latin typeface="Calibri" panose="020F0502020204030204" pitchFamily="34" charset="0"/>
              </a:rPr>
              <a:t>How are the terms within this phrase defined?  “Create opportunities for growth of smaller and Black, Indigenous and people of color, (BIPOC)-led organizations”</a:t>
            </a:r>
          </a:p>
          <a:p>
            <a:pPr marL="1371600" lvl="1" indent="-914400">
              <a:spcBef>
                <a:spcPts val="0"/>
              </a:spcBef>
              <a:buFont typeface="+mj-lt"/>
              <a:buAutoNum type="alphaLcParenR"/>
              <a:tabLst>
                <a:tab pos="914400" algn="l"/>
              </a:tabLst>
            </a:pPr>
            <a:r>
              <a:rPr lang="en-US" sz="4800" dirty="0">
                <a:solidFill>
                  <a:srgbClr val="000000"/>
                </a:solidFill>
                <a:latin typeface="Calibri" panose="020F0502020204030204" pitchFamily="34" charset="0"/>
              </a:rPr>
              <a:t>Does the organization have to be “smaller” </a:t>
            </a:r>
          </a:p>
          <a:p>
            <a:pPr marL="1371600" lvl="1" indent="-914400">
              <a:spcBef>
                <a:spcPts val="0"/>
              </a:spcBef>
              <a:buFont typeface="+mj-lt"/>
              <a:buAutoNum type="alphaLcParenR"/>
              <a:tabLst>
                <a:tab pos="914400" algn="l"/>
              </a:tabLst>
            </a:pPr>
            <a:r>
              <a:rPr lang="en-US" sz="4800" dirty="0">
                <a:solidFill>
                  <a:srgbClr val="000000"/>
                </a:solidFill>
                <a:latin typeface="Calibri" panose="020F0502020204030204" pitchFamily="34" charset="0"/>
              </a:rPr>
              <a:t>AND </a:t>
            </a:r>
            <a:r>
              <a:rPr lang="en-US" sz="4800" dirty="0">
                <a:effectLst/>
                <a:latin typeface="Calibri" panose="020F0502020204030204" pitchFamily="34" charset="0"/>
                <a:ea typeface="Times New Roman" panose="02020603050405020304" pitchFamily="18" charset="0"/>
              </a:rPr>
              <a:t>Black, Indigenous and people of color, (BIPOC)-led?</a:t>
            </a:r>
          </a:p>
          <a:p>
            <a:pPr marL="1371600" lvl="1" indent="-914400">
              <a:spcBef>
                <a:spcPts val="0"/>
              </a:spcBef>
              <a:buFont typeface="+mj-lt"/>
              <a:buAutoNum type="alphaLcParenR"/>
              <a:tabLst>
                <a:tab pos="914400" algn="l"/>
              </a:tabLst>
            </a:pPr>
            <a:r>
              <a:rPr lang="en-US" sz="4800" dirty="0">
                <a:latin typeface="Calibri" panose="020F0502020204030204" pitchFamily="34" charset="0"/>
                <a:ea typeface="Calibri" panose="020F0502020204030204" pitchFamily="34" charset="0"/>
              </a:rPr>
              <a:t>How is Smaller defined?</a:t>
            </a:r>
          </a:p>
          <a:p>
            <a:pPr marL="1371600" lvl="1" indent="-914400">
              <a:spcBef>
                <a:spcPts val="0"/>
              </a:spcBef>
              <a:buFont typeface="+mj-lt"/>
              <a:buAutoNum type="alphaLcParenR"/>
              <a:tabLst>
                <a:tab pos="914400" algn="l"/>
              </a:tabLst>
            </a:pPr>
            <a:r>
              <a:rPr lang="en-US" sz="4800" dirty="0">
                <a:effectLst/>
                <a:latin typeface="Calibri" panose="020F0502020204030204" pitchFamily="34" charset="0"/>
                <a:ea typeface="Calibri" panose="020F0502020204030204" pitchFamily="34" charset="0"/>
              </a:rPr>
              <a:t>How is Black, Indigenous and people of color, (BIPOC)-led defined?</a:t>
            </a:r>
          </a:p>
          <a:p>
            <a:pPr marR="0" lvl="0">
              <a:spcBef>
                <a:spcPts val="0"/>
              </a:spcBef>
              <a:spcAft>
                <a:spcPts val="0"/>
              </a:spcAft>
              <a:buFont typeface="+mj-lt"/>
              <a:buAutoNum type="arabicPeriod" startAt="7"/>
              <a:tabLst>
                <a:tab pos="457200" algn="l"/>
              </a:tabLst>
            </a:pPr>
            <a:endParaRPr lang="en-US" sz="4800" dirty="0">
              <a:solidFill>
                <a:srgbClr val="000000"/>
              </a:solidFill>
              <a:effectLst/>
              <a:latin typeface="Calibri" panose="020F0502020204030204" pitchFamily="34" charset="0"/>
              <a:ea typeface="Calibri" panose="020F0502020204030204" pitchFamily="34" charset="0"/>
            </a:endParaRPr>
          </a:p>
          <a:p>
            <a:pPr marL="457200" marR="0" lvl="1" indent="0">
              <a:spcBef>
                <a:spcPts val="0"/>
              </a:spcBef>
              <a:spcAft>
                <a:spcPts val="0"/>
              </a:spcAft>
              <a:buNone/>
              <a:tabLst>
                <a:tab pos="914400" algn="l"/>
              </a:tabLst>
            </a:pPr>
            <a:endParaRPr lang="en-US"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70915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0"/>
            <a:ext cx="9144000" cy="1143000"/>
          </a:xfrm>
          <a:prstGeom prst="rect">
            <a:avLst/>
          </a:prstGeom>
        </p:spPr>
      </p:pic>
      <p:sp>
        <p:nvSpPr>
          <p:cNvPr id="7" name="TextBox 6"/>
          <p:cNvSpPr txBox="1"/>
          <p:nvPr/>
        </p:nvSpPr>
        <p:spPr>
          <a:xfrm>
            <a:off x="226136" y="262919"/>
            <a:ext cx="8460664" cy="584775"/>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RFQ Timeline</a:t>
            </a:r>
          </a:p>
        </p:txBody>
      </p:sp>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endParaRPr lang="en-US" sz="1400" spc="480" dirty="0">
              <a:solidFill>
                <a:schemeClr val="tx1">
                  <a:lumMod val="85000"/>
                  <a:lumOff val="15000"/>
                </a:schemeClr>
              </a:solidFill>
            </a:endParaRP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21</a:t>
            </a:fld>
            <a:endParaRPr lang="en-US" dirty="0">
              <a:solidFill>
                <a:schemeClr val="bg1"/>
              </a:solidFill>
            </a:endParaRPr>
          </a:p>
        </p:txBody>
      </p:sp>
      <p:sp>
        <p:nvSpPr>
          <p:cNvPr id="5" name="Content Placeholder 4">
            <a:extLst>
              <a:ext uri="{FF2B5EF4-FFF2-40B4-BE49-F238E27FC236}">
                <a16:creationId xmlns:a16="http://schemas.microsoft.com/office/drawing/2014/main" id="{A20E9AF8-6CB0-451A-9F10-F50A8F49073F}"/>
              </a:ext>
            </a:extLst>
          </p:cNvPr>
          <p:cNvSpPr>
            <a:spLocks noGrp="1"/>
          </p:cNvSpPr>
          <p:nvPr>
            <p:ph idx="1"/>
          </p:nvPr>
        </p:nvSpPr>
        <p:spPr/>
        <p:txBody>
          <a:bodyPr/>
          <a:lstStyle/>
          <a:p>
            <a:endParaRPr lang="en-US"/>
          </a:p>
        </p:txBody>
      </p:sp>
      <p:graphicFrame>
        <p:nvGraphicFramePr>
          <p:cNvPr id="13" name="Content Placeholder 3">
            <a:extLst>
              <a:ext uri="{FF2B5EF4-FFF2-40B4-BE49-F238E27FC236}">
                <a16:creationId xmlns:a16="http://schemas.microsoft.com/office/drawing/2014/main" id="{B8AF35D8-7D03-41F7-B924-905923780F5A}"/>
              </a:ext>
            </a:extLst>
          </p:cNvPr>
          <p:cNvGraphicFramePr>
            <a:graphicFrameLocks/>
          </p:cNvGraphicFramePr>
          <p:nvPr>
            <p:extLst>
              <p:ext uri="{D42A27DB-BD31-4B8C-83A1-F6EECF244321}">
                <p14:modId xmlns:p14="http://schemas.microsoft.com/office/powerpoint/2010/main" val="4093359833"/>
              </p:ext>
            </p:extLst>
          </p:nvPr>
        </p:nvGraphicFramePr>
        <p:xfrm>
          <a:off x="0" y="1233882"/>
          <a:ext cx="9144000" cy="5120772"/>
        </p:xfrm>
        <a:graphic>
          <a:graphicData uri="http://schemas.openxmlformats.org/drawingml/2006/table">
            <a:tbl>
              <a:tblPr>
                <a:tableStyleId>{5C22544A-7EE6-4342-B048-85BDC9FD1C3A}</a:tableStyleId>
              </a:tblPr>
              <a:tblGrid>
                <a:gridCol w="4572000">
                  <a:extLst>
                    <a:ext uri="{9D8B030D-6E8A-4147-A177-3AD203B41FA5}">
                      <a16:colId xmlns:a16="http://schemas.microsoft.com/office/drawing/2014/main" val="3798404421"/>
                    </a:ext>
                  </a:extLst>
                </a:gridCol>
                <a:gridCol w="4572000">
                  <a:extLst>
                    <a:ext uri="{9D8B030D-6E8A-4147-A177-3AD203B41FA5}">
                      <a16:colId xmlns:a16="http://schemas.microsoft.com/office/drawing/2014/main" val="587472835"/>
                    </a:ext>
                  </a:extLst>
                </a:gridCol>
              </a:tblGrid>
              <a:tr h="499992">
                <a:tc>
                  <a:txBody>
                    <a:bodyPr/>
                    <a:lstStyle/>
                    <a:p>
                      <a:pPr marL="0" marR="0" algn="l">
                        <a:spcBef>
                          <a:spcPts val="0"/>
                        </a:spcBef>
                        <a:spcAft>
                          <a:spcPts val="0"/>
                        </a:spcAft>
                      </a:pPr>
                      <a:r>
                        <a:rPr lang="en-US" sz="2000" b="1" dirty="0">
                          <a:effectLst/>
                        </a:rPr>
                        <a:t>RFQ available at MOHCD Website</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cap="all" dirty="0">
                          <a:effectLst/>
                          <a:latin typeface="+mj-lt"/>
                          <a:ea typeface="Times New Roman" panose="02020603050405020304" pitchFamily="18" charset="0"/>
                        </a:rPr>
                        <a:t>November 30, 2020</a:t>
                      </a:r>
                      <a:endParaRPr lang="en-US" sz="2000" b="1"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3755078701"/>
                  </a:ext>
                </a:extLst>
              </a:tr>
              <a:tr h="598135">
                <a:tc>
                  <a:txBody>
                    <a:bodyPr/>
                    <a:lstStyle/>
                    <a:p>
                      <a:pPr marL="0" marR="0" algn="l">
                        <a:spcBef>
                          <a:spcPts val="0"/>
                        </a:spcBef>
                        <a:spcAft>
                          <a:spcPts val="0"/>
                        </a:spcAft>
                      </a:pPr>
                      <a:r>
                        <a:rPr lang="en-US" sz="2000">
                          <a:effectLst/>
                        </a:rPr>
                        <a:t>Submit completed RFQ Registration Forms to MOHCD</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dirty="0">
                          <a:effectLst/>
                        </a:rPr>
                        <a:t>December 18, 2020</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95868695"/>
                  </a:ext>
                </a:extLst>
              </a:tr>
              <a:tr h="476653">
                <a:tc>
                  <a:txBody>
                    <a:bodyPr/>
                    <a:lstStyle/>
                    <a:p>
                      <a:pPr marL="0" marR="0" algn="l">
                        <a:spcBef>
                          <a:spcPts val="0"/>
                        </a:spcBef>
                        <a:spcAft>
                          <a:spcPts val="0"/>
                        </a:spcAft>
                      </a:pPr>
                      <a:r>
                        <a:rPr lang="en-US" sz="2000" dirty="0">
                          <a:effectLst/>
                        </a:rPr>
                        <a:t>Pre-submission conference via Teams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dirty="0">
                          <a:effectLst/>
                        </a:rPr>
                        <a:t>December 18, 2020</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69434691"/>
                  </a:ext>
                </a:extLst>
              </a:tr>
              <a:tr h="598135">
                <a:tc>
                  <a:txBody>
                    <a:bodyPr/>
                    <a:lstStyle/>
                    <a:p>
                      <a:pPr marL="0" marR="0" algn="l">
                        <a:spcBef>
                          <a:spcPts val="0"/>
                        </a:spcBef>
                        <a:spcAft>
                          <a:spcPts val="0"/>
                        </a:spcAft>
                      </a:pPr>
                      <a:r>
                        <a:rPr lang="en-US" sz="2000" dirty="0">
                          <a:effectLst/>
                          <a:highlight>
                            <a:srgbClr val="00FFFF"/>
                          </a:highlight>
                        </a:rPr>
                        <a:t>Deadline for questions and requests for additional information</a:t>
                      </a:r>
                      <a:endParaRPr lang="en-US" sz="2000" dirty="0">
                        <a:effectLst/>
                        <a:highlight>
                          <a:srgbClr val="00FFFF"/>
                        </a:highligh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dirty="0">
                          <a:effectLst/>
                          <a:highlight>
                            <a:srgbClr val="00FFFF"/>
                          </a:highlight>
                        </a:rPr>
                        <a:t>January 4, 2021</a:t>
                      </a:r>
                      <a:endParaRPr lang="en-US" sz="2000" dirty="0">
                        <a:effectLst/>
                        <a:highlight>
                          <a:srgbClr val="00FFFF"/>
                        </a:highligh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0210917"/>
                  </a:ext>
                </a:extLst>
              </a:tr>
              <a:tr h="517048">
                <a:tc>
                  <a:txBody>
                    <a:bodyPr/>
                    <a:lstStyle/>
                    <a:p>
                      <a:pPr marL="0" marR="0">
                        <a:spcBef>
                          <a:spcPts val="0"/>
                        </a:spcBef>
                        <a:spcAft>
                          <a:spcPts val="0"/>
                        </a:spcAft>
                      </a:pPr>
                      <a:r>
                        <a:rPr lang="en-US" sz="2000" b="1" cap="all" dirty="0">
                          <a:effectLst/>
                          <a:highlight>
                            <a:srgbClr val="FFFF00"/>
                          </a:highlight>
                        </a:rPr>
                        <a:t>Deadline for submitting qualifications </a:t>
                      </a:r>
                      <a:endParaRPr lang="en-US" sz="2000" b="1" cap="all" dirty="0">
                        <a:effectLst/>
                        <a:highlight>
                          <a:srgbClr val="FFFF00"/>
                        </a:highligh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cap="all" dirty="0">
                          <a:effectLst/>
                          <a:highlight>
                            <a:srgbClr val="FFFF00"/>
                          </a:highlight>
                        </a:rPr>
                        <a:t>January 22, 2021</a:t>
                      </a:r>
                      <a:endParaRPr lang="en-US" sz="2000" b="1" cap="all" dirty="0">
                        <a:effectLst/>
                        <a:highlight>
                          <a:srgbClr val="FFFF00"/>
                        </a:highligh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60276117"/>
                  </a:ext>
                </a:extLst>
              </a:tr>
              <a:tr h="598135">
                <a:tc>
                  <a:txBody>
                    <a:bodyPr/>
                    <a:lstStyle/>
                    <a:p>
                      <a:pPr marL="0" marR="0" algn="l">
                        <a:spcBef>
                          <a:spcPts val="0"/>
                        </a:spcBef>
                        <a:spcAft>
                          <a:spcPts val="0"/>
                        </a:spcAft>
                      </a:pPr>
                      <a:r>
                        <a:rPr lang="en-US" sz="2000">
                          <a:effectLst/>
                        </a:rPr>
                        <a:t>Notification to development teams who met submission requirements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dirty="0">
                          <a:effectLst/>
                        </a:rPr>
                        <a:t>End of February, 2021</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78073368"/>
                  </a:ext>
                </a:extLst>
              </a:tr>
              <a:tr h="517048">
                <a:tc>
                  <a:txBody>
                    <a:bodyPr/>
                    <a:lstStyle/>
                    <a:p>
                      <a:pPr marL="0" marR="0" algn="l">
                        <a:spcBef>
                          <a:spcPts val="0"/>
                        </a:spcBef>
                        <a:spcAft>
                          <a:spcPts val="0"/>
                        </a:spcAft>
                      </a:pPr>
                      <a:r>
                        <a:rPr lang="en-US" sz="2000">
                          <a:effectLst/>
                        </a:rPr>
                        <a:t>Development team interviews, if necessary</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dirty="0">
                          <a:effectLst/>
                        </a:rPr>
                        <a:t>March 2021</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2140705"/>
                  </a:ext>
                </a:extLst>
              </a:tr>
              <a:tr h="598135">
                <a:tc>
                  <a:txBody>
                    <a:bodyPr/>
                    <a:lstStyle/>
                    <a:p>
                      <a:pPr marL="0" marR="0" algn="l">
                        <a:spcBef>
                          <a:spcPts val="0"/>
                        </a:spcBef>
                        <a:spcAft>
                          <a:spcPts val="0"/>
                        </a:spcAft>
                      </a:pPr>
                      <a:r>
                        <a:rPr lang="en-US" sz="2000" b="1" dirty="0">
                          <a:effectLst/>
                        </a:rPr>
                        <a:t>Announcement of selection of development teams</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a:effectLst/>
                        </a:rPr>
                        <a:t>March/April 2021</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8346668"/>
                  </a:ext>
                </a:extLst>
              </a:tr>
              <a:tr h="486527">
                <a:tc>
                  <a:txBody>
                    <a:bodyPr/>
                    <a:lstStyle/>
                    <a:p>
                      <a:pPr marL="0" marR="0" algn="l">
                        <a:spcBef>
                          <a:spcPts val="0"/>
                        </a:spcBef>
                        <a:spcAft>
                          <a:spcPts val="0"/>
                        </a:spcAft>
                      </a:pPr>
                      <a:r>
                        <a:rPr lang="en-US" sz="2000">
                          <a:effectLst/>
                        </a:rPr>
                        <a:t>Deadline for Objections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dirty="0">
                          <a:effectLst/>
                        </a:rPr>
                        <a:t>April 2021</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07970048"/>
                  </a:ext>
                </a:extLst>
              </a:tr>
            </a:tbl>
          </a:graphicData>
        </a:graphic>
      </p:graphicFrame>
    </p:spTree>
    <p:extLst>
      <p:ext uri="{BB962C8B-B14F-4D97-AF65-F5344CB8AC3E}">
        <p14:creationId xmlns:p14="http://schemas.microsoft.com/office/powerpoint/2010/main" val="1413721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ED2030-8EC2-404E-9FF7-9BC90CA33E48}"/>
              </a:ext>
            </a:extLst>
          </p:cNvPr>
          <p:cNvSpPr>
            <a:spLocks noGrp="1"/>
          </p:cNvSpPr>
          <p:nvPr>
            <p:ph idx="1"/>
          </p:nvPr>
        </p:nvSpPr>
        <p:spPr>
          <a:xfrm>
            <a:off x="457200" y="1319152"/>
            <a:ext cx="8229600" cy="4807012"/>
          </a:xfrm>
        </p:spPr>
        <p:txBody>
          <a:bodyPr>
            <a:normAutofit fontScale="92500" lnSpcReduction="20000"/>
          </a:bodyPr>
          <a:lstStyle/>
          <a:p>
            <a:r>
              <a:rPr lang="en-US" dirty="0"/>
              <a:t>Separate application must be submitted for each site</a:t>
            </a:r>
          </a:p>
          <a:p>
            <a:r>
              <a:rPr lang="en-US" dirty="0"/>
              <a:t>Stick to page limits</a:t>
            </a:r>
          </a:p>
          <a:p>
            <a:r>
              <a:rPr lang="en-US" dirty="0"/>
              <a:t>Do not offer information that is not requested (e.g. no design drawings or proformas)</a:t>
            </a:r>
          </a:p>
          <a:p>
            <a:r>
              <a:rPr lang="en-US" dirty="0"/>
              <a:t>Review the supplemental information provided, especially the neighborhood profiles</a:t>
            </a:r>
          </a:p>
          <a:p>
            <a:r>
              <a:rPr lang="en-US" dirty="0"/>
              <a:t>Address any concerns previously raised by MOHCD regarding your organizational performance in your response </a:t>
            </a:r>
          </a:p>
          <a:p>
            <a:r>
              <a:rPr lang="en-US" dirty="0"/>
              <a:t>Send any/all questions to </a:t>
            </a:r>
            <a:r>
              <a:rPr lang="en-US" dirty="0">
                <a:hlinkClick r:id="rId2"/>
              </a:rPr>
              <a:t>mohcdrfq9@sfgov.org</a:t>
            </a:r>
            <a:r>
              <a:rPr lang="en-US" dirty="0"/>
              <a:t> </a:t>
            </a:r>
          </a:p>
          <a:p>
            <a:endParaRPr lang="en-US" dirty="0"/>
          </a:p>
        </p:txBody>
      </p:sp>
      <p:sp>
        <p:nvSpPr>
          <p:cNvPr id="5" name="Title 4">
            <a:extLst>
              <a:ext uri="{FF2B5EF4-FFF2-40B4-BE49-F238E27FC236}">
                <a16:creationId xmlns:a16="http://schemas.microsoft.com/office/drawing/2014/main" id="{13D26024-6E2D-440D-929E-60D1B2A6DB9E}"/>
              </a:ext>
            </a:extLst>
          </p:cNvPr>
          <p:cNvSpPr>
            <a:spLocks noGrp="1"/>
          </p:cNvSpPr>
          <p:nvPr>
            <p:ph type="title"/>
          </p:nvPr>
        </p:nvSpPr>
        <p:spPr>
          <a:xfrm>
            <a:off x="457200" y="274638"/>
            <a:ext cx="8229600" cy="639762"/>
          </a:xfrm>
        </p:spPr>
        <p:txBody>
          <a:bodyPr>
            <a:normAutofit fontScale="90000"/>
          </a:bodyPr>
          <a:lstStyle/>
          <a:p>
            <a:endParaRPr lang="en-US" dirty="0"/>
          </a:p>
        </p:txBody>
      </p:sp>
      <p:pic>
        <p:nvPicPr>
          <p:cNvPr id="6" name="Picture 5" descr="MFE070401042L2_tcm23-96257_edited.jpg">
            <a:extLst>
              <a:ext uri="{FF2B5EF4-FFF2-40B4-BE49-F238E27FC236}">
                <a16:creationId xmlns:a16="http://schemas.microsoft.com/office/drawing/2014/main" id="{AB16242F-DECD-4557-A393-08FD27C2DC15}"/>
              </a:ext>
            </a:extLst>
          </p:cNvPr>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0"/>
            <a:ext cx="9144000" cy="1143000"/>
          </a:xfrm>
          <a:prstGeom prst="rect">
            <a:avLst/>
          </a:prstGeom>
        </p:spPr>
      </p:pic>
      <p:sp>
        <p:nvSpPr>
          <p:cNvPr id="7" name="TextBox 6">
            <a:extLst>
              <a:ext uri="{FF2B5EF4-FFF2-40B4-BE49-F238E27FC236}">
                <a16:creationId xmlns:a16="http://schemas.microsoft.com/office/drawing/2014/main" id="{F5875634-4E84-4BDA-8EA3-5C1DF2C92E23}"/>
              </a:ext>
            </a:extLst>
          </p:cNvPr>
          <p:cNvSpPr txBox="1"/>
          <p:nvPr/>
        </p:nvSpPr>
        <p:spPr>
          <a:xfrm>
            <a:off x="493614" y="279112"/>
            <a:ext cx="7772400" cy="584775"/>
          </a:xfrm>
          <a:prstGeom prst="rect">
            <a:avLst/>
          </a:prstGeom>
          <a:noFill/>
        </p:spPr>
        <p:txBody>
          <a:bodyPr wrap="square" rtlCol="0">
            <a:spAutoFit/>
          </a:bodyPr>
          <a:lstStyle/>
          <a:p>
            <a:r>
              <a:rPr lang="en-US" sz="3200" b="1" dirty="0">
                <a:solidFill>
                  <a:schemeClr val="bg1"/>
                </a:solidFill>
                <a:latin typeface="Century Gothic" panose="020B0502020202020204" pitchFamily="34" charset="0"/>
              </a:rPr>
              <a:t>Tips</a:t>
            </a:r>
          </a:p>
        </p:txBody>
      </p:sp>
      <p:pic>
        <p:nvPicPr>
          <p:cNvPr id="8" name="Picture 7" descr="MFE070401042L2_tcm23-96257_edited.jpg">
            <a:extLst>
              <a:ext uri="{FF2B5EF4-FFF2-40B4-BE49-F238E27FC236}">
                <a16:creationId xmlns:a16="http://schemas.microsoft.com/office/drawing/2014/main" id="{6527610E-A8EA-457B-BA04-A75E17591F20}"/>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9" name="Picture 8" descr="CITYSEAL.GIF">
            <a:extLst>
              <a:ext uri="{FF2B5EF4-FFF2-40B4-BE49-F238E27FC236}">
                <a16:creationId xmlns:a16="http://schemas.microsoft.com/office/drawing/2014/main" id="{9ACB0318-AB83-4563-B655-0CEFB922C9B8}"/>
              </a:ext>
            </a:extLst>
          </p:cNvPr>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0" name="TextBox 9">
            <a:extLst>
              <a:ext uri="{FF2B5EF4-FFF2-40B4-BE49-F238E27FC236}">
                <a16:creationId xmlns:a16="http://schemas.microsoft.com/office/drawing/2014/main" id="{1B5C9984-3EEB-46AF-92FD-7D46A79B546A}"/>
              </a:ext>
            </a:extLst>
          </p:cNvPr>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endParaRPr lang="en-US" sz="1400" spc="480" dirty="0">
              <a:solidFill>
                <a:schemeClr val="tx1">
                  <a:lumMod val="85000"/>
                  <a:lumOff val="15000"/>
                </a:schemeClr>
              </a:solidFill>
            </a:endParaRPr>
          </a:p>
        </p:txBody>
      </p:sp>
      <p:sp>
        <p:nvSpPr>
          <p:cNvPr id="11" name="Slide Number Placeholder 1">
            <a:extLst>
              <a:ext uri="{FF2B5EF4-FFF2-40B4-BE49-F238E27FC236}">
                <a16:creationId xmlns:a16="http://schemas.microsoft.com/office/drawing/2014/main" id="{54313C5E-3DFE-4DE4-A802-11E17CA54D77}"/>
              </a:ext>
            </a:extLst>
          </p:cNvPr>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22</a:t>
            </a:fld>
            <a:endParaRPr lang="en-US" dirty="0">
              <a:solidFill>
                <a:schemeClr val="bg1"/>
              </a:solidFill>
            </a:endParaRPr>
          </a:p>
        </p:txBody>
      </p:sp>
    </p:spTree>
    <p:extLst>
      <p:ext uri="{BB962C8B-B14F-4D97-AF65-F5344CB8AC3E}">
        <p14:creationId xmlns:p14="http://schemas.microsoft.com/office/powerpoint/2010/main" val="3907730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0"/>
            <a:ext cx="9144000" cy="1143000"/>
          </a:xfrm>
          <a:prstGeom prst="rect">
            <a:avLst/>
          </a:prstGeom>
        </p:spPr>
      </p:pic>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endParaRPr lang="en-US" sz="1400" spc="480" dirty="0">
              <a:solidFill>
                <a:schemeClr val="tx1">
                  <a:lumMod val="85000"/>
                  <a:lumOff val="15000"/>
                </a:schemeClr>
              </a:solidFill>
            </a:endParaRP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23</a:t>
            </a:fld>
            <a:endParaRPr lang="en-US" dirty="0">
              <a:solidFill>
                <a:schemeClr val="bg1"/>
              </a:solidFill>
            </a:endParaRPr>
          </a:p>
        </p:txBody>
      </p:sp>
      <p:sp>
        <p:nvSpPr>
          <p:cNvPr id="3" name="TextBox 2">
            <a:extLst>
              <a:ext uri="{FF2B5EF4-FFF2-40B4-BE49-F238E27FC236}">
                <a16:creationId xmlns:a16="http://schemas.microsoft.com/office/drawing/2014/main" id="{675814F5-9FEE-4B3F-93AE-0353285DCDF2}"/>
              </a:ext>
            </a:extLst>
          </p:cNvPr>
          <p:cNvSpPr txBox="1"/>
          <p:nvPr/>
        </p:nvSpPr>
        <p:spPr>
          <a:xfrm>
            <a:off x="1066800" y="1371600"/>
            <a:ext cx="7010400" cy="3416320"/>
          </a:xfrm>
          <a:prstGeom prst="rect">
            <a:avLst/>
          </a:prstGeom>
          <a:noFill/>
        </p:spPr>
        <p:txBody>
          <a:bodyPr wrap="square" rtlCol="0">
            <a:spAutoFit/>
          </a:bodyPr>
          <a:lstStyle/>
          <a:p>
            <a:r>
              <a:rPr lang="en-US" sz="3600" dirty="0"/>
              <a:t>Please click the “raise hand” button to ask questions.</a:t>
            </a:r>
          </a:p>
          <a:p>
            <a:endParaRPr lang="en-US" sz="3600" dirty="0"/>
          </a:p>
          <a:p>
            <a:r>
              <a:rPr lang="en-US" sz="3600" dirty="0"/>
              <a:t>When called upon, please introduce yourself with your name and the organization you represent.</a:t>
            </a:r>
          </a:p>
        </p:txBody>
      </p:sp>
      <p:sp>
        <p:nvSpPr>
          <p:cNvPr id="5" name="TextBox 4">
            <a:extLst>
              <a:ext uri="{FF2B5EF4-FFF2-40B4-BE49-F238E27FC236}">
                <a16:creationId xmlns:a16="http://schemas.microsoft.com/office/drawing/2014/main" id="{06A7087B-02BD-4CB7-862A-A10D880162A3}"/>
              </a:ext>
            </a:extLst>
          </p:cNvPr>
          <p:cNvSpPr txBox="1"/>
          <p:nvPr/>
        </p:nvSpPr>
        <p:spPr>
          <a:xfrm>
            <a:off x="685800" y="225623"/>
            <a:ext cx="3048000" cy="861774"/>
          </a:xfrm>
          <a:prstGeom prst="rect">
            <a:avLst/>
          </a:prstGeom>
          <a:noFill/>
        </p:spPr>
        <p:txBody>
          <a:bodyPr wrap="square" rtlCol="0">
            <a:spAutoFit/>
          </a:bodyPr>
          <a:lstStyle/>
          <a:p>
            <a:r>
              <a:rPr lang="en-US" sz="3200" b="1" dirty="0">
                <a:solidFill>
                  <a:schemeClr val="bg1"/>
                </a:solidFill>
                <a:latin typeface="Century Gothic" panose="020B0502020202020204" pitchFamily="34" charset="0"/>
              </a:rPr>
              <a:t>Let’s Discuss!</a:t>
            </a:r>
          </a:p>
          <a:p>
            <a:endParaRPr lang="en-US" dirty="0"/>
          </a:p>
        </p:txBody>
      </p:sp>
    </p:spTree>
    <p:extLst>
      <p:ext uri="{BB962C8B-B14F-4D97-AF65-F5344CB8AC3E}">
        <p14:creationId xmlns:p14="http://schemas.microsoft.com/office/powerpoint/2010/main" val="864683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0"/>
            <a:ext cx="9144000" cy="1143000"/>
          </a:xfrm>
          <a:prstGeom prst="rect">
            <a:avLst/>
          </a:prstGeom>
        </p:spPr>
      </p:pic>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endParaRPr lang="en-US" sz="1400" spc="480" dirty="0">
              <a:solidFill>
                <a:schemeClr val="tx1">
                  <a:lumMod val="85000"/>
                  <a:lumOff val="15000"/>
                </a:schemeClr>
              </a:solidFill>
            </a:endParaRP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24</a:t>
            </a:fld>
            <a:endParaRPr lang="en-US" dirty="0">
              <a:solidFill>
                <a:schemeClr val="bg1"/>
              </a:solidFill>
            </a:endParaRPr>
          </a:p>
        </p:txBody>
      </p:sp>
      <p:sp>
        <p:nvSpPr>
          <p:cNvPr id="3" name="TextBox 2">
            <a:extLst>
              <a:ext uri="{FF2B5EF4-FFF2-40B4-BE49-F238E27FC236}">
                <a16:creationId xmlns:a16="http://schemas.microsoft.com/office/drawing/2014/main" id="{675814F5-9FEE-4B3F-93AE-0353285DCDF2}"/>
              </a:ext>
            </a:extLst>
          </p:cNvPr>
          <p:cNvSpPr txBox="1"/>
          <p:nvPr/>
        </p:nvSpPr>
        <p:spPr>
          <a:xfrm>
            <a:off x="1066800" y="1676400"/>
            <a:ext cx="7010400" cy="3416320"/>
          </a:xfrm>
          <a:prstGeom prst="rect">
            <a:avLst/>
          </a:prstGeom>
          <a:noFill/>
        </p:spPr>
        <p:txBody>
          <a:bodyPr wrap="square" rtlCol="0">
            <a:spAutoFit/>
          </a:bodyPr>
          <a:lstStyle/>
          <a:p>
            <a:r>
              <a:rPr lang="en-US" sz="3600" dirty="0"/>
              <a:t>Please check the Multisite RFQ website at </a:t>
            </a:r>
            <a:r>
              <a:rPr lang="en-US" sz="3600" dirty="0">
                <a:hlinkClick r:id="rId5"/>
              </a:rPr>
              <a:t>https://sfmohcd.org/multisite-request-qualifications</a:t>
            </a:r>
            <a:r>
              <a:rPr lang="en-US" sz="3600" dirty="0"/>
              <a:t> for updates and send all communications to </a:t>
            </a:r>
            <a:r>
              <a:rPr lang="en-US" sz="3600" b="1" dirty="0"/>
              <a:t>mohcdrfq9@sfgov.org</a:t>
            </a:r>
            <a:r>
              <a:rPr lang="en-US" sz="3600" dirty="0"/>
              <a:t>.</a:t>
            </a:r>
          </a:p>
        </p:txBody>
      </p:sp>
      <p:sp>
        <p:nvSpPr>
          <p:cNvPr id="5" name="TextBox 4">
            <a:extLst>
              <a:ext uri="{FF2B5EF4-FFF2-40B4-BE49-F238E27FC236}">
                <a16:creationId xmlns:a16="http://schemas.microsoft.com/office/drawing/2014/main" id="{06A7087B-02BD-4CB7-862A-A10D880162A3}"/>
              </a:ext>
            </a:extLst>
          </p:cNvPr>
          <p:cNvSpPr txBox="1"/>
          <p:nvPr/>
        </p:nvSpPr>
        <p:spPr>
          <a:xfrm>
            <a:off x="685800" y="225623"/>
            <a:ext cx="3048000" cy="861774"/>
          </a:xfrm>
          <a:prstGeom prst="rect">
            <a:avLst/>
          </a:prstGeom>
          <a:noFill/>
        </p:spPr>
        <p:txBody>
          <a:bodyPr wrap="square" rtlCol="0">
            <a:spAutoFit/>
          </a:bodyPr>
          <a:lstStyle/>
          <a:p>
            <a:r>
              <a:rPr lang="en-US" sz="3200" b="1" dirty="0">
                <a:solidFill>
                  <a:schemeClr val="bg1"/>
                </a:solidFill>
                <a:latin typeface="Century Gothic" panose="020B0502020202020204" pitchFamily="34" charset="0"/>
              </a:rPr>
              <a:t>Follow-up</a:t>
            </a:r>
          </a:p>
          <a:p>
            <a:endParaRPr lang="en-US" dirty="0"/>
          </a:p>
        </p:txBody>
      </p:sp>
    </p:spTree>
    <p:extLst>
      <p:ext uri="{BB962C8B-B14F-4D97-AF65-F5344CB8AC3E}">
        <p14:creationId xmlns:p14="http://schemas.microsoft.com/office/powerpoint/2010/main" val="192621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0"/>
            <a:ext cx="9144000" cy="1143000"/>
          </a:xfrm>
          <a:prstGeom prst="rect">
            <a:avLst/>
          </a:prstGeom>
        </p:spPr>
      </p:pic>
      <p:sp>
        <p:nvSpPr>
          <p:cNvPr id="7" name="TextBox 6"/>
          <p:cNvSpPr txBox="1"/>
          <p:nvPr/>
        </p:nvSpPr>
        <p:spPr>
          <a:xfrm>
            <a:off x="72818" y="335183"/>
            <a:ext cx="8763000" cy="584775"/>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Advancing Racial Equity in the RFQ</a:t>
            </a:r>
          </a:p>
        </p:txBody>
      </p:sp>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endParaRPr lang="en-US" sz="1400" spc="480" dirty="0">
              <a:solidFill>
                <a:schemeClr val="tx1">
                  <a:lumMod val="85000"/>
                  <a:lumOff val="15000"/>
                </a:schemeClr>
              </a:solidFill>
            </a:endParaRP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3</a:t>
            </a:fld>
            <a:endParaRPr lang="en-US" dirty="0">
              <a:solidFill>
                <a:schemeClr val="bg1"/>
              </a:solidFill>
            </a:endParaRPr>
          </a:p>
        </p:txBody>
      </p:sp>
      <p:sp>
        <p:nvSpPr>
          <p:cNvPr id="11" name="TextBox 10">
            <a:extLst>
              <a:ext uri="{FF2B5EF4-FFF2-40B4-BE49-F238E27FC236}">
                <a16:creationId xmlns:a16="http://schemas.microsoft.com/office/drawing/2014/main" id="{5423B2FA-6668-4F15-9923-3E7E66ADB63F}"/>
              </a:ext>
            </a:extLst>
          </p:cNvPr>
          <p:cNvSpPr txBox="1"/>
          <p:nvPr/>
        </p:nvSpPr>
        <p:spPr>
          <a:xfrm>
            <a:off x="187118" y="1209536"/>
            <a:ext cx="8534400" cy="5078313"/>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rPr>
              <a:t>Applicants must detail how they will </a:t>
            </a:r>
            <a:r>
              <a:rPr lang="en-US" b="1" dirty="0">
                <a:latin typeface="Calibri" panose="020F0502020204030204" pitchFamily="34" charset="0"/>
                <a:ea typeface="Times New Roman" panose="02020603050405020304" pitchFamily="18" charset="0"/>
              </a:rPr>
              <a:t>prioritize residents </a:t>
            </a:r>
            <a:r>
              <a:rPr lang="en-US" b="1" dirty="0">
                <a:effectLst/>
                <a:latin typeface="Calibri" panose="020F0502020204030204" pitchFamily="34" charset="0"/>
                <a:ea typeface="Times New Roman" panose="02020603050405020304" pitchFamily="18" charset="0"/>
              </a:rPr>
              <a:t>who are eligible for housing preference</a:t>
            </a:r>
            <a:r>
              <a:rPr lang="en-US" dirty="0">
                <a:effectLst/>
                <a:latin typeface="Calibri" panose="020F0502020204030204" pitchFamily="34" charset="0"/>
                <a:ea typeface="Times New Roman" panose="02020603050405020304" pitchFamily="18" charset="0"/>
              </a:rPr>
              <a:t> (certificate of preference, displaced tenant housing preference, and neighborhood resident housing preference)</a:t>
            </a:r>
          </a:p>
          <a:p>
            <a:pPr marL="342900" marR="0" lvl="0" indent="-342900">
              <a:spcBef>
                <a:spcPts val="0"/>
              </a:spcBef>
              <a:spcAft>
                <a:spcPts val="0"/>
              </a:spcAft>
              <a:buFont typeface="Arial" panose="020B0604020202020204" pitchFamily="34" charset="0"/>
              <a:buChar char="•"/>
            </a:pPr>
            <a:endParaRPr lang="en-US"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rPr>
              <a:t>Applicants must submit </a:t>
            </a:r>
            <a:r>
              <a:rPr lang="en-US" b="1" dirty="0">
                <a:latin typeface="Calibri" panose="020F0502020204030204" pitchFamily="34" charset="0"/>
                <a:ea typeface="Times New Roman" panose="02020603050405020304" pitchFamily="18" charset="0"/>
              </a:rPr>
              <a:t>robust plans on community engagement and marketing </a:t>
            </a:r>
            <a:r>
              <a:rPr lang="en-US" dirty="0">
                <a:latin typeface="Calibri" panose="020F0502020204030204" pitchFamily="34" charset="0"/>
                <a:ea typeface="Times New Roman" panose="02020603050405020304" pitchFamily="18" charset="0"/>
              </a:rPr>
              <a:t>of the units with specific focus on how they will target residents who have housing preference and lack residents </a:t>
            </a:r>
          </a:p>
          <a:p>
            <a:pPr marL="342900" marR="0" lvl="0" indent="-342900">
              <a:spcBef>
                <a:spcPts val="0"/>
              </a:spcBef>
              <a:spcAft>
                <a:spcPts val="0"/>
              </a:spcAft>
              <a:buFont typeface="Arial" panose="020B0604020202020204" pitchFamily="34" charset="0"/>
              <a:buChar char="•"/>
            </a:pPr>
            <a:endParaRPr lang="en-US"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rPr>
              <a:t>Whole project </a:t>
            </a:r>
            <a:r>
              <a:rPr lang="en-US" b="1" dirty="0">
                <a:latin typeface="Calibri" panose="020F0502020204030204" pitchFamily="34" charset="0"/>
                <a:ea typeface="Times New Roman" panose="02020603050405020304" pitchFamily="18" charset="0"/>
              </a:rPr>
              <a:t>teams must be diverse in staff and consultants  </a:t>
            </a:r>
            <a:endParaRPr lang="en-US"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endParaRPr lang="en-US"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rPr>
              <a:t>Exploration of substantive partnerships that </a:t>
            </a:r>
            <a:r>
              <a:rPr lang="en-US" b="1" dirty="0">
                <a:effectLst/>
                <a:latin typeface="Calibri" panose="020F0502020204030204" pitchFamily="34" charset="0"/>
                <a:ea typeface="Times New Roman" panose="02020603050405020304" pitchFamily="18" charset="0"/>
              </a:rPr>
              <a:t>increase opportunity/capacity for Black and Brown developers</a:t>
            </a:r>
          </a:p>
          <a:p>
            <a:pPr marR="0" lvl="0">
              <a:spcBef>
                <a:spcPts val="0"/>
              </a:spcBef>
              <a:spcAft>
                <a:spcPts val="0"/>
              </a:spcAft>
            </a:pPr>
            <a:endParaRPr lang="en-US"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rPr>
              <a:t>Applicants will </a:t>
            </a:r>
            <a:r>
              <a:rPr lang="en-US" b="1" dirty="0">
                <a:latin typeface="Calibri" panose="020F0502020204030204" pitchFamily="34" charset="0"/>
                <a:ea typeface="Calibri" panose="020F0502020204030204" pitchFamily="34" charset="0"/>
              </a:rPr>
              <a:t>be scored on their ability to meaningfully meet these requirements at this first stage</a:t>
            </a:r>
            <a:r>
              <a:rPr lang="en-US" dirty="0">
                <a:latin typeface="Calibri" panose="020F0502020204030204" pitchFamily="34" charset="0"/>
                <a:ea typeface="Calibri" panose="020F0502020204030204" pitchFamily="34" charset="0"/>
              </a:rPr>
              <a:t>, rather than leaving it to the end to negotiate </a:t>
            </a:r>
          </a:p>
          <a:p>
            <a:pPr marR="0" lvl="0">
              <a:spcBef>
                <a:spcPts val="0"/>
              </a:spcBef>
              <a:spcAft>
                <a:spcPts val="0"/>
              </a:spcAft>
            </a:pP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b="1" dirty="0">
                <a:effectLst/>
                <a:latin typeface="Calibri" panose="020F0502020204030204" pitchFamily="34" charset="0"/>
                <a:ea typeface="Calibri" panose="020F0502020204030204" pitchFamily="34" charset="0"/>
              </a:rPr>
              <a:t>Diverse review committee </a:t>
            </a:r>
            <a:r>
              <a:rPr lang="en-US" dirty="0">
                <a:effectLst/>
                <a:latin typeface="Calibri" panose="020F0502020204030204" pitchFamily="34" charset="0"/>
                <a:ea typeface="Calibri" panose="020F0502020204030204" pitchFamily="34" charset="0"/>
              </a:rPr>
              <a:t>that includes community members who do not have conflicts</a:t>
            </a:r>
            <a:endParaRPr lang="en-US" dirty="0"/>
          </a:p>
        </p:txBody>
      </p:sp>
    </p:spTree>
    <p:extLst>
      <p:ext uri="{BB962C8B-B14F-4D97-AF65-F5344CB8AC3E}">
        <p14:creationId xmlns:p14="http://schemas.microsoft.com/office/powerpoint/2010/main" val="373555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0"/>
            <a:ext cx="9144000" cy="1143000"/>
          </a:xfrm>
          <a:prstGeom prst="rect">
            <a:avLst/>
          </a:prstGeom>
        </p:spPr>
      </p:pic>
      <p:sp>
        <p:nvSpPr>
          <p:cNvPr id="7" name="TextBox 6"/>
          <p:cNvSpPr txBox="1"/>
          <p:nvPr/>
        </p:nvSpPr>
        <p:spPr>
          <a:xfrm>
            <a:off x="72818" y="335183"/>
            <a:ext cx="8763000" cy="584775"/>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Senior Housing</a:t>
            </a:r>
          </a:p>
        </p:txBody>
      </p:sp>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endParaRPr lang="en-US" sz="1400" spc="480" dirty="0">
              <a:solidFill>
                <a:schemeClr val="tx1">
                  <a:lumMod val="85000"/>
                  <a:lumOff val="15000"/>
                </a:schemeClr>
              </a:solidFill>
            </a:endParaRP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4</a:t>
            </a:fld>
            <a:endParaRPr lang="en-US" dirty="0">
              <a:solidFill>
                <a:schemeClr val="bg1"/>
              </a:solidFill>
            </a:endParaRPr>
          </a:p>
        </p:txBody>
      </p:sp>
      <p:sp>
        <p:nvSpPr>
          <p:cNvPr id="11" name="TextBox 10">
            <a:extLst>
              <a:ext uri="{FF2B5EF4-FFF2-40B4-BE49-F238E27FC236}">
                <a16:creationId xmlns:a16="http://schemas.microsoft.com/office/drawing/2014/main" id="{5423B2FA-6668-4F15-9923-3E7E66ADB63F}"/>
              </a:ext>
            </a:extLst>
          </p:cNvPr>
          <p:cNvSpPr txBox="1"/>
          <p:nvPr/>
        </p:nvSpPr>
        <p:spPr>
          <a:xfrm>
            <a:off x="187118" y="1171875"/>
            <a:ext cx="8534400" cy="5170646"/>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2200" dirty="0"/>
              <a:t>Meet the expectations listed in the Introduction for households aged 62 and older; </a:t>
            </a:r>
          </a:p>
          <a:p>
            <a:pPr marL="342900" marR="0" lvl="0" indent="-342900">
              <a:spcBef>
                <a:spcPts val="0"/>
              </a:spcBef>
              <a:spcAft>
                <a:spcPts val="0"/>
              </a:spcAft>
              <a:buFont typeface="Arial" panose="020B0604020202020204" pitchFamily="34" charset="0"/>
              <a:buChar char="•"/>
            </a:pPr>
            <a:r>
              <a:rPr lang="en-US" sz="2200" dirty="0"/>
              <a:t>Serve formerly homeless seniors, in units subsidized by the City’s Local Operating Subsidy Program (“LOSP”) and a City services contract. 20% of the total number of units will be LOSP-subsidized units for formerly homeless seniors;</a:t>
            </a:r>
          </a:p>
          <a:p>
            <a:pPr marL="342900" marR="0" lvl="0" indent="-342900">
              <a:spcBef>
                <a:spcPts val="0"/>
              </a:spcBef>
              <a:spcAft>
                <a:spcPts val="0"/>
              </a:spcAft>
              <a:buFont typeface="Arial" panose="020B0604020202020204" pitchFamily="34" charset="0"/>
              <a:buChar char="•"/>
            </a:pPr>
            <a:r>
              <a:rPr lang="en-US" sz="2200" dirty="0"/>
              <a:t>Set aside at least 5 units for households on the City’s Plus Housing List, with rents set no greater than 50% AMI; </a:t>
            </a:r>
          </a:p>
          <a:p>
            <a:pPr marL="342900" marR="0" lvl="0" indent="-342900">
              <a:spcBef>
                <a:spcPts val="0"/>
              </a:spcBef>
              <a:spcAft>
                <a:spcPts val="0"/>
              </a:spcAft>
              <a:buFont typeface="Arial" panose="020B0604020202020204" pitchFamily="34" charset="0"/>
              <a:buChar char="•"/>
            </a:pPr>
            <a:r>
              <a:rPr lang="en-US" sz="2200" dirty="0"/>
              <a:t>Provide on-site services to formerly homeless residents at a cost-effective case management ratio (1:20); </a:t>
            </a:r>
          </a:p>
          <a:p>
            <a:pPr marL="342900" marR="0" lvl="0" indent="-342900">
              <a:spcBef>
                <a:spcPts val="0"/>
              </a:spcBef>
              <a:spcAft>
                <a:spcPts val="0"/>
              </a:spcAft>
              <a:buFont typeface="Arial" panose="020B0604020202020204" pitchFamily="34" charset="0"/>
              <a:buChar char="•"/>
            </a:pPr>
            <a:r>
              <a:rPr lang="en-US" sz="2200" dirty="0"/>
              <a:t>Achieve a feasible project within the funding constraints, namely, $250,000 of MOHCD subsidy per unit.</a:t>
            </a:r>
          </a:p>
          <a:p>
            <a:pPr marL="342900" marR="0" lvl="0" indent="-342900">
              <a:spcBef>
                <a:spcPts val="0"/>
              </a:spcBef>
              <a:spcAft>
                <a:spcPts val="0"/>
              </a:spcAft>
              <a:buFont typeface="Arial" panose="020B0604020202020204" pitchFamily="34" charset="0"/>
              <a:buChar char="•"/>
            </a:pPr>
            <a:r>
              <a:rPr lang="en-US" sz="2200" dirty="0"/>
              <a:t>Maximize the number of target population placements into the Project (COP holders, etc.)</a:t>
            </a:r>
          </a:p>
          <a:p>
            <a:pPr marL="342900" marR="0" lvl="0" indent="-342900">
              <a:spcBef>
                <a:spcPts val="0"/>
              </a:spcBef>
              <a:spcAft>
                <a:spcPts val="0"/>
              </a:spcAft>
              <a:buFont typeface="Arial" panose="020B0604020202020204" pitchFamily="34" charset="0"/>
              <a:buChar char="•"/>
            </a:pPr>
            <a:r>
              <a:rPr lang="en-US" sz="2200" dirty="0"/>
              <a:t>1939 Market: LGBTQ Affirming</a:t>
            </a:r>
          </a:p>
        </p:txBody>
      </p:sp>
    </p:spTree>
    <p:extLst>
      <p:ext uri="{BB962C8B-B14F-4D97-AF65-F5344CB8AC3E}">
        <p14:creationId xmlns:p14="http://schemas.microsoft.com/office/powerpoint/2010/main" val="1108202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0"/>
            <a:ext cx="9144000" cy="1143000"/>
          </a:xfrm>
          <a:prstGeom prst="rect">
            <a:avLst/>
          </a:prstGeom>
        </p:spPr>
      </p:pic>
      <p:sp>
        <p:nvSpPr>
          <p:cNvPr id="7" name="TextBox 6"/>
          <p:cNvSpPr txBox="1"/>
          <p:nvPr/>
        </p:nvSpPr>
        <p:spPr>
          <a:xfrm>
            <a:off x="72818" y="335183"/>
            <a:ext cx="8763000" cy="584775"/>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Family Housing</a:t>
            </a:r>
          </a:p>
        </p:txBody>
      </p:sp>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endParaRPr lang="en-US" sz="1400" spc="480" dirty="0">
              <a:solidFill>
                <a:schemeClr val="tx1">
                  <a:lumMod val="85000"/>
                  <a:lumOff val="15000"/>
                </a:schemeClr>
              </a:solidFill>
            </a:endParaRP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5</a:t>
            </a:fld>
            <a:endParaRPr lang="en-US" dirty="0">
              <a:solidFill>
                <a:schemeClr val="bg1"/>
              </a:solidFill>
            </a:endParaRPr>
          </a:p>
        </p:txBody>
      </p:sp>
      <p:sp>
        <p:nvSpPr>
          <p:cNvPr id="11" name="TextBox 10">
            <a:extLst>
              <a:ext uri="{FF2B5EF4-FFF2-40B4-BE49-F238E27FC236}">
                <a16:creationId xmlns:a16="http://schemas.microsoft.com/office/drawing/2014/main" id="{5423B2FA-6668-4F15-9923-3E7E66ADB63F}"/>
              </a:ext>
            </a:extLst>
          </p:cNvPr>
          <p:cNvSpPr txBox="1"/>
          <p:nvPr/>
        </p:nvSpPr>
        <p:spPr>
          <a:xfrm>
            <a:off x="187118" y="1209536"/>
            <a:ext cx="8534400" cy="4708981"/>
          </a:xfrm>
          <a:prstGeom prst="rect">
            <a:avLst/>
          </a:prstGeom>
          <a:noFill/>
        </p:spPr>
        <p:txBody>
          <a:bodyPr wrap="square">
            <a:spAutoFit/>
          </a:bodyPr>
          <a:lstStyle/>
          <a:p>
            <a:pPr marL="285750" marR="0" lvl="0" indent="-285750">
              <a:spcBef>
                <a:spcPts val="0"/>
              </a:spcBef>
              <a:spcAft>
                <a:spcPts val="0"/>
              </a:spcAft>
              <a:buFont typeface="Arial" panose="020B0604020202020204" pitchFamily="34" charset="0"/>
              <a:buChar char="•"/>
            </a:pPr>
            <a:r>
              <a:rPr lang="en-US" sz="2000" dirty="0"/>
              <a:t>Serve low-income families (in 1-3-bedroom units) unsubsidized with an income range between 30%-80% MOHCD Unadjusted San Francisco Area Median Income; </a:t>
            </a:r>
          </a:p>
          <a:p>
            <a:pPr marL="285750" marR="0" lvl="0" indent="-285750">
              <a:spcBef>
                <a:spcPts val="0"/>
              </a:spcBef>
              <a:spcAft>
                <a:spcPts val="0"/>
              </a:spcAft>
              <a:buFont typeface="Arial" panose="020B0604020202020204" pitchFamily="34" charset="0"/>
              <a:buChar char="•"/>
            </a:pPr>
            <a:r>
              <a:rPr lang="en-US" sz="2000" dirty="0"/>
              <a:t>Serve formerly homeless families, in units subsidized by the City’s Local Operating Subsidy Program (“LOSP”) and a City services contract. The projects should provide 25% of the total number of units as LOSP-subsidized units for formerly homeless families and have a 1:20 case management ratio; </a:t>
            </a:r>
          </a:p>
          <a:p>
            <a:pPr marL="285750" marR="0" lvl="0" indent="-285750">
              <a:spcBef>
                <a:spcPts val="0"/>
              </a:spcBef>
              <a:spcAft>
                <a:spcPts val="0"/>
              </a:spcAft>
              <a:buFont typeface="Arial" panose="020B0604020202020204" pitchFamily="34" charset="0"/>
              <a:buChar char="•"/>
            </a:pPr>
            <a:r>
              <a:rPr lang="en-US" sz="2000" dirty="0"/>
              <a:t>Set aside at least 5 units (10 units at Pier 70) for referrals from the City’s Plus Housing list with rents set at no more than 50% AMI; </a:t>
            </a:r>
          </a:p>
          <a:p>
            <a:pPr marL="285750" marR="0" lvl="0" indent="-285750">
              <a:spcBef>
                <a:spcPts val="0"/>
              </a:spcBef>
              <a:spcAft>
                <a:spcPts val="0"/>
              </a:spcAft>
              <a:buFont typeface="Arial" panose="020B0604020202020204" pitchFamily="34" charset="0"/>
              <a:buChar char="•"/>
            </a:pPr>
            <a:r>
              <a:rPr lang="en-US" sz="2000" dirty="0"/>
              <a:t>Evaluate the potential for childcare and provide family-friendly amenities appropriate for children. </a:t>
            </a:r>
          </a:p>
          <a:p>
            <a:pPr marL="285750" marR="0" lvl="0" indent="-285750">
              <a:spcBef>
                <a:spcPts val="0"/>
              </a:spcBef>
              <a:spcAft>
                <a:spcPts val="0"/>
              </a:spcAft>
              <a:buFont typeface="Arial" panose="020B0604020202020204" pitchFamily="34" charset="0"/>
              <a:buChar char="•"/>
            </a:pPr>
            <a:r>
              <a:rPr lang="en-US" sz="2000" dirty="0"/>
              <a:t>Achieve a feasible project within the funding constraints, namely, $250,000 of MOHCD subsidy per unit. </a:t>
            </a:r>
          </a:p>
          <a:p>
            <a:pPr marL="285750" marR="0" lvl="0" indent="-285750">
              <a:spcBef>
                <a:spcPts val="0"/>
              </a:spcBef>
              <a:spcAft>
                <a:spcPts val="0"/>
              </a:spcAft>
              <a:buFont typeface="Arial" panose="020B0604020202020204" pitchFamily="34" charset="0"/>
              <a:buChar char="•"/>
            </a:pPr>
            <a:r>
              <a:rPr lang="en-US" sz="2000" dirty="0"/>
              <a:t>Maximize the number of target population placements into the Project (COP holders, etc.)</a:t>
            </a:r>
          </a:p>
        </p:txBody>
      </p:sp>
    </p:spTree>
    <p:extLst>
      <p:ext uri="{BB962C8B-B14F-4D97-AF65-F5344CB8AC3E}">
        <p14:creationId xmlns:p14="http://schemas.microsoft.com/office/powerpoint/2010/main" val="61756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0"/>
            <a:ext cx="9144000" cy="1143000"/>
          </a:xfrm>
          <a:prstGeom prst="rect">
            <a:avLst/>
          </a:prstGeom>
        </p:spPr>
      </p:pic>
      <p:sp>
        <p:nvSpPr>
          <p:cNvPr id="7" name="TextBox 6"/>
          <p:cNvSpPr txBox="1"/>
          <p:nvPr/>
        </p:nvSpPr>
        <p:spPr>
          <a:xfrm>
            <a:off x="72818" y="335183"/>
            <a:ext cx="8763000" cy="584775"/>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100% Permanent Supportive Housing</a:t>
            </a:r>
          </a:p>
        </p:txBody>
      </p:sp>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endParaRPr lang="en-US" sz="1400" spc="480" dirty="0">
              <a:solidFill>
                <a:schemeClr val="tx1">
                  <a:lumMod val="85000"/>
                  <a:lumOff val="15000"/>
                </a:schemeClr>
              </a:solidFill>
            </a:endParaRP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6</a:t>
            </a:fld>
            <a:endParaRPr lang="en-US" dirty="0">
              <a:solidFill>
                <a:schemeClr val="bg1"/>
              </a:solidFill>
            </a:endParaRPr>
          </a:p>
        </p:txBody>
      </p:sp>
      <p:sp>
        <p:nvSpPr>
          <p:cNvPr id="11" name="TextBox 10">
            <a:extLst>
              <a:ext uri="{FF2B5EF4-FFF2-40B4-BE49-F238E27FC236}">
                <a16:creationId xmlns:a16="http://schemas.microsoft.com/office/drawing/2014/main" id="{5423B2FA-6668-4F15-9923-3E7E66ADB63F}"/>
              </a:ext>
            </a:extLst>
          </p:cNvPr>
          <p:cNvSpPr txBox="1"/>
          <p:nvPr/>
        </p:nvSpPr>
        <p:spPr>
          <a:xfrm>
            <a:off x="187118" y="1209536"/>
            <a:ext cx="8534400" cy="3139321"/>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2200" dirty="0"/>
              <a:t>MOHCD and partner agency, Department of Homelessness and Supportive Housing (HSH), intend to target this housing to chronically homeless persons who are prioritized utilizing the Coordinated Entry System (CES). </a:t>
            </a:r>
          </a:p>
          <a:p>
            <a:pPr marL="342900" marR="0" lvl="0" indent="-342900">
              <a:spcBef>
                <a:spcPts val="0"/>
              </a:spcBef>
              <a:spcAft>
                <a:spcPts val="0"/>
              </a:spcAft>
              <a:buFont typeface="Arial" panose="020B0604020202020204" pitchFamily="34" charset="0"/>
              <a:buChar char="•"/>
            </a:pPr>
            <a:r>
              <a:rPr lang="en-US" sz="2200" dirty="0"/>
              <a:t>Up to one half of the units would include proposed financing from the State of California No Place Like Home (NPLH) program which targets adults with serious mental illness who are chronically homeless. </a:t>
            </a:r>
          </a:p>
          <a:p>
            <a:pPr marL="342900" marR="0" lvl="0" indent="-342900">
              <a:spcBef>
                <a:spcPts val="0"/>
              </a:spcBef>
              <a:spcAft>
                <a:spcPts val="0"/>
              </a:spcAft>
              <a:buFont typeface="Arial" panose="020B0604020202020204" pitchFamily="34" charset="0"/>
              <a:buChar char="•"/>
            </a:pPr>
            <a:r>
              <a:rPr lang="en-US" sz="2200" dirty="0"/>
              <a:t>Achieve a feasible project within the funding constraints, namely, $250,000 of MOHCD subsidy per unit. </a:t>
            </a:r>
          </a:p>
        </p:txBody>
      </p:sp>
    </p:spTree>
    <p:extLst>
      <p:ext uri="{BB962C8B-B14F-4D97-AF65-F5344CB8AC3E}">
        <p14:creationId xmlns:p14="http://schemas.microsoft.com/office/powerpoint/2010/main" val="1983409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0"/>
            <a:ext cx="9144000" cy="1143000"/>
          </a:xfrm>
          <a:prstGeom prst="rect">
            <a:avLst/>
          </a:prstGeom>
        </p:spPr>
      </p:pic>
      <p:sp>
        <p:nvSpPr>
          <p:cNvPr id="7" name="TextBox 6"/>
          <p:cNvSpPr txBox="1"/>
          <p:nvPr/>
        </p:nvSpPr>
        <p:spPr>
          <a:xfrm>
            <a:off x="206378" y="195651"/>
            <a:ext cx="8460664" cy="584775"/>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The Sites</a:t>
            </a:r>
          </a:p>
        </p:txBody>
      </p:sp>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7</a:t>
            </a:fld>
            <a:endParaRPr lang="en-US" dirty="0">
              <a:solidFill>
                <a:schemeClr val="bg1"/>
              </a:solidFill>
            </a:endParaRPr>
          </a:p>
        </p:txBody>
      </p:sp>
      <p:sp>
        <p:nvSpPr>
          <p:cNvPr id="12" name="TextBox 11">
            <a:extLst>
              <a:ext uri="{FF2B5EF4-FFF2-40B4-BE49-F238E27FC236}">
                <a16:creationId xmlns:a16="http://schemas.microsoft.com/office/drawing/2014/main" id="{529778B1-80C6-4C09-9B36-2E961FEDC6B3}"/>
              </a:ext>
            </a:extLst>
          </p:cNvPr>
          <p:cNvSpPr txBox="1"/>
          <p:nvPr/>
        </p:nvSpPr>
        <p:spPr>
          <a:xfrm>
            <a:off x="1041849" y="5836178"/>
            <a:ext cx="6789721" cy="461665"/>
          </a:xfrm>
          <a:prstGeom prst="rect">
            <a:avLst/>
          </a:prstGeom>
          <a:noFill/>
        </p:spPr>
        <p:txBody>
          <a:bodyPr wrap="square" rtlCol="0">
            <a:spAutoFit/>
          </a:bodyPr>
          <a:lstStyle/>
          <a:p>
            <a:pPr algn="ctr"/>
            <a:r>
              <a:rPr lang="en-US" sz="2400" dirty="0"/>
              <a:t>~900 units of housing affordable at 30% to 80% AMI</a:t>
            </a:r>
          </a:p>
        </p:txBody>
      </p:sp>
      <p:graphicFrame>
        <p:nvGraphicFramePr>
          <p:cNvPr id="13" name="Content Placeholder 9">
            <a:extLst>
              <a:ext uri="{FF2B5EF4-FFF2-40B4-BE49-F238E27FC236}">
                <a16:creationId xmlns:a16="http://schemas.microsoft.com/office/drawing/2014/main" id="{86CE14EA-BDF6-4349-A2AE-6F9A8EBB6C7A}"/>
              </a:ext>
            </a:extLst>
          </p:cNvPr>
          <p:cNvGraphicFramePr>
            <a:graphicFrameLocks noGrp="1"/>
          </p:cNvGraphicFramePr>
          <p:nvPr>
            <p:ph idx="1"/>
            <p:extLst>
              <p:ext uri="{D42A27DB-BD31-4B8C-83A1-F6EECF244321}">
                <p14:modId xmlns:p14="http://schemas.microsoft.com/office/powerpoint/2010/main" val="3005625948"/>
              </p:ext>
            </p:extLst>
          </p:nvPr>
        </p:nvGraphicFramePr>
        <p:xfrm>
          <a:off x="524575" y="1219200"/>
          <a:ext cx="7692819" cy="4628586"/>
        </p:xfrm>
        <a:graphic>
          <a:graphicData uri="http://schemas.openxmlformats.org/drawingml/2006/table">
            <a:tbl>
              <a:tblPr firstRow="1" firstCol="1" bandRow="1">
                <a:tableStyleId>{5C22544A-7EE6-4342-B048-85BDC9FD1C3A}</a:tableStyleId>
              </a:tblPr>
              <a:tblGrid>
                <a:gridCol w="587805">
                  <a:extLst>
                    <a:ext uri="{9D8B030D-6E8A-4147-A177-3AD203B41FA5}">
                      <a16:colId xmlns:a16="http://schemas.microsoft.com/office/drawing/2014/main" val="1281274219"/>
                    </a:ext>
                  </a:extLst>
                </a:gridCol>
                <a:gridCol w="1946313">
                  <a:extLst>
                    <a:ext uri="{9D8B030D-6E8A-4147-A177-3AD203B41FA5}">
                      <a16:colId xmlns:a16="http://schemas.microsoft.com/office/drawing/2014/main" val="363125874"/>
                    </a:ext>
                  </a:extLst>
                </a:gridCol>
                <a:gridCol w="1521823">
                  <a:extLst>
                    <a:ext uri="{9D8B030D-6E8A-4147-A177-3AD203B41FA5}">
                      <a16:colId xmlns:a16="http://schemas.microsoft.com/office/drawing/2014/main" val="4192480460"/>
                    </a:ext>
                  </a:extLst>
                </a:gridCol>
                <a:gridCol w="1153245">
                  <a:extLst>
                    <a:ext uri="{9D8B030D-6E8A-4147-A177-3AD203B41FA5}">
                      <a16:colId xmlns:a16="http://schemas.microsoft.com/office/drawing/2014/main" val="2302438856"/>
                    </a:ext>
                  </a:extLst>
                </a:gridCol>
                <a:gridCol w="2483633">
                  <a:extLst>
                    <a:ext uri="{9D8B030D-6E8A-4147-A177-3AD203B41FA5}">
                      <a16:colId xmlns:a16="http://schemas.microsoft.com/office/drawing/2014/main" val="2047700170"/>
                    </a:ext>
                  </a:extLst>
                </a:gridCol>
              </a:tblGrid>
              <a:tr h="314231">
                <a:tc>
                  <a:txBody>
                    <a:bodyPr/>
                    <a:lstStyle/>
                    <a:p>
                      <a:pPr marL="0" marR="0" algn="ctr">
                        <a:spcBef>
                          <a:spcPts val="0"/>
                        </a:spcBef>
                        <a:spcAft>
                          <a:spcPts val="0"/>
                        </a:spcAft>
                      </a:pPr>
                      <a:r>
                        <a:rPr lang="en-US" sz="1800" dirty="0">
                          <a:effectLst/>
                        </a:rPr>
                        <a:t>Site #</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ctr">
                        <a:spcBef>
                          <a:spcPts val="0"/>
                        </a:spcBef>
                        <a:spcAft>
                          <a:spcPts val="0"/>
                        </a:spcAft>
                      </a:pPr>
                      <a:r>
                        <a:rPr lang="en-US" sz="1800" dirty="0">
                          <a:effectLst/>
                        </a:rPr>
                        <a:t>Site Address</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ctr">
                        <a:spcBef>
                          <a:spcPts val="0"/>
                        </a:spcBef>
                        <a:spcAft>
                          <a:spcPts val="0"/>
                        </a:spcAft>
                      </a:pPr>
                      <a:r>
                        <a:rPr lang="en-US" sz="1800" dirty="0">
                          <a:effectLst/>
                          <a:latin typeface="+mj-lt"/>
                        </a:rPr>
                        <a:t>Housing Type </a:t>
                      </a:r>
                      <a:endParaRPr lang="en-US" sz="1800" dirty="0">
                        <a:effectLst/>
                        <a:latin typeface="+mj-lt"/>
                        <a:ea typeface="Times New Roman" panose="02020603050405020304" pitchFamily="18" charset="0"/>
                      </a:endParaRPr>
                    </a:p>
                  </a:txBody>
                  <a:tcPr marL="49463" marR="49463" marT="0" marB="0"/>
                </a:tc>
                <a:tc>
                  <a:txBody>
                    <a:bodyPr/>
                    <a:lstStyle/>
                    <a:p>
                      <a:pPr marL="0" marR="0" algn="ctr">
                        <a:spcBef>
                          <a:spcPts val="0"/>
                        </a:spcBef>
                        <a:spcAft>
                          <a:spcPts val="0"/>
                        </a:spcAft>
                      </a:pPr>
                      <a:r>
                        <a:rPr lang="en-US" sz="1800" dirty="0">
                          <a:effectLst/>
                          <a:latin typeface="+mj-lt"/>
                          <a:ea typeface="Times New Roman" panose="02020603050405020304" pitchFamily="18" charset="0"/>
                        </a:rPr>
                        <a:t>Estimated # of Units</a:t>
                      </a:r>
                    </a:p>
                  </a:txBody>
                  <a:tcPr marL="49463" marR="49463" marT="0" marB="0"/>
                </a:tc>
                <a:tc>
                  <a:txBody>
                    <a:bodyPr/>
                    <a:lstStyle/>
                    <a:p>
                      <a:pPr marL="0" marR="0" algn="ctr">
                        <a:spcBef>
                          <a:spcPts val="0"/>
                        </a:spcBef>
                        <a:spcAft>
                          <a:spcPts val="0"/>
                        </a:spcAft>
                      </a:pPr>
                      <a:r>
                        <a:rPr lang="en-US" sz="1800" dirty="0">
                          <a:effectLst/>
                          <a:latin typeface="+mj-lt"/>
                          <a:ea typeface="Times New Roman" panose="02020603050405020304" pitchFamily="18" charset="0"/>
                        </a:rPr>
                        <a:t>Notes</a:t>
                      </a:r>
                    </a:p>
                  </a:txBody>
                  <a:tcPr marL="49463" marR="49463" marT="0" marB="0"/>
                </a:tc>
                <a:extLst>
                  <a:ext uri="{0D108BD9-81ED-4DB2-BD59-A6C34878D82A}">
                    <a16:rowId xmlns:a16="http://schemas.microsoft.com/office/drawing/2014/main" val="1703985972"/>
                  </a:ext>
                </a:extLst>
              </a:tr>
              <a:tr h="314231">
                <a:tc>
                  <a:txBody>
                    <a:bodyPr/>
                    <a:lstStyle/>
                    <a:p>
                      <a:pPr marL="0" marR="0" algn="l">
                        <a:spcBef>
                          <a:spcPts val="0"/>
                        </a:spcBef>
                        <a:spcAft>
                          <a:spcPts val="0"/>
                        </a:spcAft>
                      </a:pPr>
                      <a:r>
                        <a:rPr lang="en-US" sz="1800" dirty="0">
                          <a:effectLst/>
                        </a:rPr>
                        <a:t>1</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dirty="0">
                          <a:effectLst/>
                        </a:rPr>
                        <a:t>772 Pacific Avenue</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dirty="0">
                          <a:effectLst/>
                          <a:latin typeface="+mj-lt"/>
                        </a:rPr>
                        <a:t>Senior Housing</a:t>
                      </a:r>
                      <a:endParaRPr lang="en-US" sz="1800" dirty="0">
                        <a:effectLst/>
                        <a:latin typeface="+mj-lt"/>
                        <a:ea typeface="Times New Roman" panose="02020603050405020304" pitchFamily="18" charset="0"/>
                      </a:endParaRPr>
                    </a:p>
                  </a:txBody>
                  <a:tcPr marL="49463" marR="49463" marT="0" marB="0"/>
                </a:tc>
                <a:tc>
                  <a:txBody>
                    <a:bodyPr/>
                    <a:lstStyle/>
                    <a:p>
                      <a:pPr marL="0" marR="0" algn="ctr">
                        <a:spcBef>
                          <a:spcPts val="0"/>
                        </a:spcBef>
                        <a:spcAft>
                          <a:spcPts val="0"/>
                        </a:spcAft>
                      </a:pPr>
                      <a:r>
                        <a:rPr lang="en-US" sz="1800" dirty="0">
                          <a:effectLst/>
                          <a:latin typeface="+mj-lt"/>
                          <a:ea typeface="Times New Roman" panose="02020603050405020304" pitchFamily="18" charset="0"/>
                        </a:rPr>
                        <a:t>~70</a:t>
                      </a:r>
                    </a:p>
                  </a:txBody>
                  <a:tcPr marL="49463" marR="49463" marT="0" marB="0"/>
                </a:tc>
                <a:tc>
                  <a:txBody>
                    <a:bodyPr/>
                    <a:lstStyle/>
                    <a:p>
                      <a:pPr marL="0" marR="0" algn="ctr">
                        <a:spcBef>
                          <a:spcPts val="0"/>
                        </a:spcBef>
                        <a:spcAft>
                          <a:spcPts val="0"/>
                        </a:spcAft>
                      </a:pPr>
                      <a:r>
                        <a:rPr lang="en-US" sz="1800" dirty="0">
                          <a:effectLst/>
                          <a:latin typeface="+mj-lt"/>
                          <a:ea typeface="Times New Roman" panose="02020603050405020304" pitchFamily="18" charset="0"/>
                        </a:rPr>
                        <a:t>Incl. CES and +Housing</a:t>
                      </a:r>
                    </a:p>
                  </a:txBody>
                  <a:tcPr marL="49463" marR="49463" marT="0" marB="0"/>
                </a:tc>
                <a:extLst>
                  <a:ext uri="{0D108BD9-81ED-4DB2-BD59-A6C34878D82A}">
                    <a16:rowId xmlns:a16="http://schemas.microsoft.com/office/drawing/2014/main" val="192958917"/>
                  </a:ext>
                </a:extLst>
              </a:tr>
              <a:tr h="314231">
                <a:tc>
                  <a:txBody>
                    <a:bodyPr/>
                    <a:lstStyle/>
                    <a:p>
                      <a:pPr marL="0" marR="0" algn="l">
                        <a:spcBef>
                          <a:spcPts val="0"/>
                        </a:spcBef>
                        <a:spcAft>
                          <a:spcPts val="0"/>
                        </a:spcAft>
                      </a:pPr>
                      <a:r>
                        <a:rPr lang="en-US" sz="1800" dirty="0">
                          <a:effectLst/>
                        </a:rPr>
                        <a:t>2</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a:effectLst/>
                        </a:rPr>
                        <a:t>967 Mission Street</a:t>
                      </a:r>
                      <a:endParaRPr lang="en-US" sz="180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dirty="0">
                          <a:effectLst/>
                          <a:latin typeface="+mj-lt"/>
                        </a:rPr>
                        <a:t>Senior Housing</a:t>
                      </a:r>
                      <a:endParaRPr lang="en-US" sz="1800" dirty="0">
                        <a:effectLst/>
                        <a:latin typeface="+mj-lt"/>
                        <a:ea typeface="Times New Roman" panose="02020603050405020304" pitchFamily="18" charset="0"/>
                      </a:endParaRPr>
                    </a:p>
                  </a:txBody>
                  <a:tcPr marL="49463" marR="49463" marT="0" marB="0"/>
                </a:tc>
                <a:tc>
                  <a:txBody>
                    <a:bodyPr/>
                    <a:lstStyle/>
                    <a:p>
                      <a:pPr marL="0" marR="0" algn="ctr">
                        <a:spcBef>
                          <a:spcPts val="0"/>
                        </a:spcBef>
                        <a:spcAft>
                          <a:spcPts val="0"/>
                        </a:spcAft>
                      </a:pPr>
                      <a:r>
                        <a:rPr lang="en-US" sz="1800" dirty="0">
                          <a:effectLst/>
                          <a:latin typeface="+mj-lt"/>
                          <a:ea typeface="Times New Roman" panose="02020603050405020304" pitchFamily="18" charset="0"/>
                        </a:rPr>
                        <a:t>~90</a:t>
                      </a:r>
                    </a:p>
                  </a:txBody>
                  <a:tcPr marL="49463" marR="4946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Times New Roman" panose="02020603050405020304" pitchFamily="18" charset="0"/>
                          <a:cs typeface="+mn-cs"/>
                        </a:rPr>
                        <a:t>Incl. CES and +Housing</a:t>
                      </a:r>
                    </a:p>
                  </a:txBody>
                  <a:tcPr marL="49463" marR="49463" marT="0" marB="0"/>
                </a:tc>
                <a:extLst>
                  <a:ext uri="{0D108BD9-81ED-4DB2-BD59-A6C34878D82A}">
                    <a16:rowId xmlns:a16="http://schemas.microsoft.com/office/drawing/2014/main" val="3081416723"/>
                  </a:ext>
                </a:extLst>
              </a:tr>
              <a:tr h="314231">
                <a:tc>
                  <a:txBody>
                    <a:bodyPr/>
                    <a:lstStyle/>
                    <a:p>
                      <a:pPr marL="0" marR="0" algn="l">
                        <a:spcBef>
                          <a:spcPts val="0"/>
                        </a:spcBef>
                        <a:spcAft>
                          <a:spcPts val="0"/>
                        </a:spcAft>
                      </a:pPr>
                      <a:r>
                        <a:rPr lang="en-US" sz="1800" dirty="0">
                          <a:effectLst/>
                        </a:rPr>
                        <a:t>3</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a:effectLst/>
                        </a:rPr>
                        <a:t>1939 Market Street</a:t>
                      </a:r>
                      <a:endParaRPr lang="en-US" sz="180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a:effectLst/>
                          <a:latin typeface="+mj-lt"/>
                        </a:rPr>
                        <a:t>Senior Housing</a:t>
                      </a:r>
                      <a:endParaRPr lang="en-US" sz="1800">
                        <a:effectLst/>
                        <a:latin typeface="+mj-lt"/>
                        <a:ea typeface="Times New Roman" panose="02020603050405020304" pitchFamily="18" charset="0"/>
                      </a:endParaRPr>
                    </a:p>
                  </a:txBody>
                  <a:tcPr marL="49463" marR="49463" marT="0" marB="0"/>
                </a:tc>
                <a:tc>
                  <a:txBody>
                    <a:bodyPr/>
                    <a:lstStyle/>
                    <a:p>
                      <a:pPr marL="0" marR="0" algn="ctr">
                        <a:spcBef>
                          <a:spcPts val="0"/>
                        </a:spcBef>
                        <a:spcAft>
                          <a:spcPts val="0"/>
                        </a:spcAft>
                      </a:pPr>
                      <a:r>
                        <a:rPr lang="en-US" sz="1800" dirty="0">
                          <a:effectLst/>
                          <a:latin typeface="+mj-lt"/>
                          <a:ea typeface="Times New Roman" panose="02020603050405020304" pitchFamily="18" charset="0"/>
                        </a:rPr>
                        <a:t>~100</a:t>
                      </a:r>
                    </a:p>
                  </a:txBody>
                  <a:tcPr marL="49463" marR="4946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Times New Roman" panose="02020603050405020304" pitchFamily="18" charset="0"/>
                          <a:cs typeface="+mn-cs"/>
                        </a:rPr>
                        <a:t>Incl. CES and +Housing</a:t>
                      </a:r>
                    </a:p>
                  </a:txBody>
                  <a:tcPr marL="49463" marR="49463" marT="0" marB="0"/>
                </a:tc>
                <a:extLst>
                  <a:ext uri="{0D108BD9-81ED-4DB2-BD59-A6C34878D82A}">
                    <a16:rowId xmlns:a16="http://schemas.microsoft.com/office/drawing/2014/main" val="39188576"/>
                  </a:ext>
                </a:extLst>
              </a:tr>
              <a:tr h="314231">
                <a:tc>
                  <a:txBody>
                    <a:bodyPr/>
                    <a:lstStyle/>
                    <a:p>
                      <a:pPr marL="0" marR="0" algn="l">
                        <a:spcBef>
                          <a:spcPts val="0"/>
                        </a:spcBef>
                        <a:spcAft>
                          <a:spcPts val="0"/>
                        </a:spcAft>
                      </a:pPr>
                      <a:r>
                        <a:rPr lang="en-US" sz="1800" dirty="0">
                          <a:effectLst/>
                        </a:rPr>
                        <a:t>4</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dirty="0">
                          <a:effectLst/>
                        </a:rPr>
                        <a:t>1515 South Van Ness Avenue</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a:effectLst/>
                          <a:latin typeface="+mj-lt"/>
                        </a:rPr>
                        <a:t>Family Housing</a:t>
                      </a:r>
                      <a:endParaRPr lang="en-US" sz="1800">
                        <a:effectLst/>
                        <a:latin typeface="+mj-lt"/>
                        <a:ea typeface="Times New Roman" panose="02020603050405020304" pitchFamily="18" charset="0"/>
                      </a:endParaRPr>
                    </a:p>
                  </a:txBody>
                  <a:tcPr marL="49463" marR="49463" marT="0" marB="0"/>
                </a:tc>
                <a:tc>
                  <a:txBody>
                    <a:bodyPr/>
                    <a:lstStyle/>
                    <a:p>
                      <a:pPr marL="0" marR="0" algn="ctr">
                        <a:spcBef>
                          <a:spcPts val="0"/>
                        </a:spcBef>
                        <a:spcAft>
                          <a:spcPts val="0"/>
                        </a:spcAft>
                      </a:pPr>
                      <a:r>
                        <a:rPr lang="en-US" sz="1800" dirty="0">
                          <a:effectLst/>
                          <a:latin typeface="+mj-lt"/>
                          <a:ea typeface="Times New Roman" panose="02020603050405020304" pitchFamily="18" charset="0"/>
                        </a:rPr>
                        <a:t>~120</a:t>
                      </a:r>
                    </a:p>
                  </a:txBody>
                  <a:tcPr marL="49463" marR="4946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Times New Roman" panose="02020603050405020304" pitchFamily="18" charset="0"/>
                          <a:cs typeface="+mn-cs"/>
                        </a:rPr>
                        <a:t>Incl. CES and +Housing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effectLst/>
                        <a:latin typeface="+mj-lt"/>
                        <a:ea typeface="Times New Roman" panose="02020603050405020304" pitchFamily="18" charset="0"/>
                      </a:endParaRPr>
                    </a:p>
                  </a:txBody>
                  <a:tcPr marL="49463" marR="49463" marT="0" marB="0"/>
                </a:tc>
                <a:extLst>
                  <a:ext uri="{0D108BD9-81ED-4DB2-BD59-A6C34878D82A}">
                    <a16:rowId xmlns:a16="http://schemas.microsoft.com/office/drawing/2014/main" val="395002319"/>
                  </a:ext>
                </a:extLst>
              </a:tr>
              <a:tr h="314231">
                <a:tc>
                  <a:txBody>
                    <a:bodyPr/>
                    <a:lstStyle/>
                    <a:p>
                      <a:pPr marL="0" marR="0" algn="l">
                        <a:spcBef>
                          <a:spcPts val="0"/>
                        </a:spcBef>
                        <a:spcAft>
                          <a:spcPts val="0"/>
                        </a:spcAft>
                      </a:pPr>
                      <a:r>
                        <a:rPr lang="en-US" sz="1800" dirty="0">
                          <a:effectLst/>
                        </a:rPr>
                        <a:t>5</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a:effectLst/>
                        </a:rPr>
                        <a:t>88 Bluxome</a:t>
                      </a:r>
                      <a:endParaRPr lang="en-US" sz="180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a:effectLst/>
                          <a:latin typeface="+mj-lt"/>
                        </a:rPr>
                        <a:t>Family Housing</a:t>
                      </a:r>
                      <a:endParaRPr lang="en-US" sz="1800">
                        <a:effectLst/>
                        <a:latin typeface="+mj-lt"/>
                        <a:ea typeface="Times New Roman" panose="02020603050405020304" pitchFamily="18" charset="0"/>
                      </a:endParaRPr>
                    </a:p>
                  </a:txBody>
                  <a:tcPr marL="49463" marR="49463" marT="0" marB="0"/>
                </a:tc>
                <a:tc>
                  <a:txBody>
                    <a:bodyPr/>
                    <a:lstStyle/>
                    <a:p>
                      <a:pPr marL="0" marR="0" algn="ctr">
                        <a:spcBef>
                          <a:spcPts val="0"/>
                        </a:spcBef>
                        <a:spcAft>
                          <a:spcPts val="0"/>
                        </a:spcAft>
                      </a:pPr>
                      <a:r>
                        <a:rPr lang="en-US" sz="1800" dirty="0">
                          <a:effectLst/>
                          <a:latin typeface="+mj-lt"/>
                          <a:ea typeface="Times New Roman" panose="02020603050405020304" pitchFamily="18" charset="0"/>
                        </a:rPr>
                        <a:t>~100</a:t>
                      </a:r>
                    </a:p>
                  </a:txBody>
                  <a:tcPr marL="49463" marR="4946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Times New Roman" panose="02020603050405020304" pitchFamily="18" charset="0"/>
                          <a:cs typeface="+mn-cs"/>
                        </a:rPr>
                        <a:t>Incl. CES and +Housing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effectLst/>
                        <a:latin typeface="+mj-lt"/>
                        <a:ea typeface="Times New Roman" panose="02020603050405020304" pitchFamily="18" charset="0"/>
                      </a:endParaRPr>
                    </a:p>
                  </a:txBody>
                  <a:tcPr marL="49463" marR="49463" marT="0" marB="0"/>
                </a:tc>
                <a:extLst>
                  <a:ext uri="{0D108BD9-81ED-4DB2-BD59-A6C34878D82A}">
                    <a16:rowId xmlns:a16="http://schemas.microsoft.com/office/drawing/2014/main" val="3622053113"/>
                  </a:ext>
                </a:extLst>
              </a:tr>
              <a:tr h="314231">
                <a:tc>
                  <a:txBody>
                    <a:bodyPr/>
                    <a:lstStyle/>
                    <a:p>
                      <a:pPr marL="0" marR="0" algn="l">
                        <a:spcBef>
                          <a:spcPts val="0"/>
                        </a:spcBef>
                        <a:spcAft>
                          <a:spcPts val="0"/>
                        </a:spcAft>
                      </a:pPr>
                      <a:r>
                        <a:rPr lang="en-US" sz="1800" dirty="0">
                          <a:effectLst/>
                        </a:rPr>
                        <a:t>6</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dirty="0">
                          <a:effectLst/>
                        </a:rPr>
                        <a:t>Pier 70 Parcel </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a:effectLst/>
                          <a:latin typeface="+mj-lt"/>
                        </a:rPr>
                        <a:t>Family Housing</a:t>
                      </a:r>
                      <a:endParaRPr lang="en-US" sz="1800">
                        <a:effectLst/>
                        <a:latin typeface="+mj-lt"/>
                        <a:ea typeface="Times New Roman" panose="02020603050405020304" pitchFamily="18" charset="0"/>
                      </a:endParaRPr>
                    </a:p>
                  </a:txBody>
                  <a:tcPr marL="49463" marR="49463" marT="0" marB="0"/>
                </a:tc>
                <a:tc>
                  <a:txBody>
                    <a:bodyPr/>
                    <a:lstStyle/>
                    <a:p>
                      <a:pPr marL="0" marR="0" algn="ctr">
                        <a:spcBef>
                          <a:spcPts val="0"/>
                        </a:spcBef>
                        <a:spcAft>
                          <a:spcPts val="0"/>
                        </a:spcAft>
                      </a:pPr>
                      <a:r>
                        <a:rPr lang="en-US" sz="1800" dirty="0">
                          <a:effectLst/>
                          <a:latin typeface="+mj-lt"/>
                          <a:ea typeface="Times New Roman" panose="02020603050405020304" pitchFamily="18" charset="0"/>
                        </a:rPr>
                        <a:t>~100</a:t>
                      </a:r>
                    </a:p>
                  </a:txBody>
                  <a:tcPr marL="49463" marR="4946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Times New Roman" panose="02020603050405020304" pitchFamily="18" charset="0"/>
                          <a:cs typeface="+mn-cs"/>
                        </a:rPr>
                        <a:t>+Housing</a:t>
                      </a:r>
                    </a:p>
                  </a:txBody>
                  <a:tcPr marL="49463" marR="49463" marT="0" marB="0"/>
                </a:tc>
                <a:extLst>
                  <a:ext uri="{0D108BD9-81ED-4DB2-BD59-A6C34878D82A}">
                    <a16:rowId xmlns:a16="http://schemas.microsoft.com/office/drawing/2014/main" val="3164618263"/>
                  </a:ext>
                </a:extLst>
              </a:tr>
              <a:tr h="314231">
                <a:tc>
                  <a:txBody>
                    <a:bodyPr/>
                    <a:lstStyle/>
                    <a:p>
                      <a:pPr marL="0" marR="0" algn="l">
                        <a:spcBef>
                          <a:spcPts val="0"/>
                        </a:spcBef>
                        <a:spcAft>
                          <a:spcPts val="0"/>
                        </a:spcAft>
                      </a:pPr>
                      <a:r>
                        <a:rPr lang="en-US" sz="1800" dirty="0">
                          <a:effectLst/>
                        </a:rPr>
                        <a:t>7</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dirty="0">
                          <a:effectLst/>
                        </a:rPr>
                        <a:t>160 Freelon (598 Brannan)</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a:effectLst/>
                          <a:latin typeface="+mj-lt"/>
                        </a:rPr>
                        <a:t>Family Housing</a:t>
                      </a:r>
                      <a:endParaRPr lang="en-US" sz="1800">
                        <a:effectLst/>
                        <a:latin typeface="+mj-lt"/>
                        <a:ea typeface="Times New Roman" panose="02020603050405020304" pitchFamily="18" charset="0"/>
                      </a:endParaRPr>
                    </a:p>
                  </a:txBody>
                  <a:tcPr marL="49463" marR="49463" marT="0" marB="0"/>
                </a:tc>
                <a:tc>
                  <a:txBody>
                    <a:bodyPr/>
                    <a:lstStyle/>
                    <a:p>
                      <a:pPr marL="0" marR="0" algn="ctr">
                        <a:spcBef>
                          <a:spcPts val="0"/>
                        </a:spcBef>
                        <a:spcAft>
                          <a:spcPts val="0"/>
                        </a:spcAft>
                      </a:pPr>
                      <a:r>
                        <a:rPr lang="en-US" sz="1800" dirty="0">
                          <a:effectLst/>
                          <a:latin typeface="+mj-lt"/>
                          <a:ea typeface="Times New Roman" panose="02020603050405020304" pitchFamily="18" charset="0"/>
                        </a:rPr>
                        <a:t>~100</a:t>
                      </a:r>
                    </a:p>
                  </a:txBody>
                  <a:tcPr marL="49463" marR="4946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Times New Roman" panose="02020603050405020304" pitchFamily="18" charset="0"/>
                          <a:cs typeface="+mn-cs"/>
                        </a:rPr>
                        <a:t>Incl. CES and +Housing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effectLst/>
                        <a:latin typeface="+mj-lt"/>
                        <a:ea typeface="Times New Roman" panose="02020603050405020304" pitchFamily="18" charset="0"/>
                      </a:endParaRPr>
                    </a:p>
                  </a:txBody>
                  <a:tcPr marL="49463" marR="49463" marT="0" marB="0"/>
                </a:tc>
                <a:extLst>
                  <a:ext uri="{0D108BD9-81ED-4DB2-BD59-A6C34878D82A}">
                    <a16:rowId xmlns:a16="http://schemas.microsoft.com/office/drawing/2014/main" val="2980973212"/>
                  </a:ext>
                </a:extLst>
              </a:tr>
              <a:tr h="375207">
                <a:tc>
                  <a:txBody>
                    <a:bodyPr/>
                    <a:lstStyle/>
                    <a:p>
                      <a:pPr marL="0" marR="0" algn="l">
                        <a:spcBef>
                          <a:spcPts val="0"/>
                        </a:spcBef>
                        <a:spcAft>
                          <a:spcPts val="0"/>
                        </a:spcAft>
                      </a:pPr>
                      <a:r>
                        <a:rPr lang="en-US" sz="1800" dirty="0">
                          <a:effectLst/>
                        </a:rPr>
                        <a:t>8</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dirty="0">
                          <a:effectLst/>
                        </a:rPr>
                        <a:t>71 Boardman Place/356 Harriet</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a:effectLst/>
                          <a:latin typeface="+mj-lt"/>
                        </a:rPr>
                        <a:t>Supportive Housing</a:t>
                      </a:r>
                      <a:endParaRPr lang="en-US" sz="1800">
                        <a:effectLst/>
                        <a:latin typeface="+mj-lt"/>
                        <a:ea typeface="Times New Roman" panose="02020603050405020304" pitchFamily="18" charset="0"/>
                      </a:endParaRPr>
                    </a:p>
                  </a:txBody>
                  <a:tcPr marL="49463" marR="49463" marT="0" marB="0"/>
                </a:tc>
                <a:tc>
                  <a:txBody>
                    <a:bodyPr/>
                    <a:lstStyle/>
                    <a:p>
                      <a:pPr marL="0" marR="0" algn="ctr">
                        <a:spcBef>
                          <a:spcPts val="0"/>
                        </a:spcBef>
                        <a:spcAft>
                          <a:spcPts val="0"/>
                        </a:spcAft>
                      </a:pPr>
                      <a:r>
                        <a:rPr lang="en-US" sz="1800" dirty="0">
                          <a:effectLst/>
                          <a:latin typeface="+mj-lt"/>
                          <a:ea typeface="Times New Roman" panose="02020603050405020304" pitchFamily="18" charset="0"/>
                        </a:rPr>
                        <a:t>~90</a:t>
                      </a:r>
                    </a:p>
                  </a:txBody>
                  <a:tcPr marL="49463" marR="4946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Times New Roman" panose="02020603050405020304" pitchFamily="18" charset="0"/>
                          <a:cs typeface="+mn-cs"/>
                        </a:rPr>
                        <a:t>Incl. CES and +Housing</a:t>
                      </a:r>
                    </a:p>
                    <a:p>
                      <a:pPr marL="0" marR="0" algn="ctr">
                        <a:spcBef>
                          <a:spcPts val="0"/>
                        </a:spcBef>
                        <a:spcAft>
                          <a:spcPts val="0"/>
                        </a:spcAft>
                      </a:pPr>
                      <a:endParaRPr lang="en-US" sz="1800" dirty="0">
                        <a:effectLst/>
                        <a:latin typeface="+mj-lt"/>
                        <a:ea typeface="Times New Roman" panose="02020603050405020304" pitchFamily="18" charset="0"/>
                      </a:endParaRPr>
                    </a:p>
                  </a:txBody>
                  <a:tcPr marL="49463" marR="49463" marT="0" marB="0"/>
                </a:tc>
                <a:extLst>
                  <a:ext uri="{0D108BD9-81ED-4DB2-BD59-A6C34878D82A}">
                    <a16:rowId xmlns:a16="http://schemas.microsoft.com/office/drawing/2014/main" val="595564299"/>
                  </a:ext>
                </a:extLst>
              </a:tr>
              <a:tr h="628462">
                <a:tc>
                  <a:txBody>
                    <a:bodyPr/>
                    <a:lstStyle/>
                    <a:p>
                      <a:pPr marL="0" marR="0" algn="l">
                        <a:spcBef>
                          <a:spcPts val="0"/>
                        </a:spcBef>
                        <a:spcAft>
                          <a:spcPts val="0"/>
                        </a:spcAft>
                      </a:pPr>
                      <a:r>
                        <a:rPr lang="en-US" sz="1800" dirty="0">
                          <a:effectLst/>
                        </a:rPr>
                        <a:t>9</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dirty="0">
                          <a:effectLst/>
                        </a:rPr>
                        <a:t>725 Harrison Street</a:t>
                      </a:r>
                      <a:endParaRPr lang="en-US" sz="1800" dirty="0">
                        <a:effectLst/>
                        <a:latin typeface="Times New Roman" panose="02020603050405020304" pitchFamily="18" charset="0"/>
                        <a:ea typeface="Times New Roman" panose="02020603050405020304" pitchFamily="18" charset="0"/>
                      </a:endParaRPr>
                    </a:p>
                  </a:txBody>
                  <a:tcPr marL="49463" marR="49463" marT="0" marB="0"/>
                </a:tc>
                <a:tc>
                  <a:txBody>
                    <a:bodyPr/>
                    <a:lstStyle/>
                    <a:p>
                      <a:pPr marL="0" marR="0" algn="l">
                        <a:spcBef>
                          <a:spcPts val="0"/>
                        </a:spcBef>
                        <a:spcAft>
                          <a:spcPts val="0"/>
                        </a:spcAft>
                      </a:pPr>
                      <a:r>
                        <a:rPr lang="en-US" sz="1800" dirty="0">
                          <a:effectLst/>
                          <a:latin typeface="+mj-lt"/>
                        </a:rPr>
                        <a:t>Supportive Housing</a:t>
                      </a:r>
                      <a:endParaRPr lang="en-US" sz="1800" dirty="0">
                        <a:effectLst/>
                        <a:latin typeface="+mj-lt"/>
                        <a:ea typeface="Times New Roman" panose="02020603050405020304" pitchFamily="18" charset="0"/>
                      </a:endParaRPr>
                    </a:p>
                  </a:txBody>
                  <a:tcPr marL="49463" marR="49463" marT="0" marB="0"/>
                </a:tc>
                <a:tc>
                  <a:txBody>
                    <a:bodyPr/>
                    <a:lstStyle/>
                    <a:p>
                      <a:pPr marL="0" marR="0" algn="ctr">
                        <a:spcBef>
                          <a:spcPts val="0"/>
                        </a:spcBef>
                        <a:spcAft>
                          <a:spcPts val="0"/>
                        </a:spcAft>
                      </a:pPr>
                      <a:r>
                        <a:rPr lang="en-US" sz="1800" dirty="0">
                          <a:effectLst/>
                          <a:latin typeface="+mj-lt"/>
                          <a:ea typeface="Times New Roman" panose="02020603050405020304" pitchFamily="18" charset="0"/>
                        </a:rPr>
                        <a:t>~120</a:t>
                      </a:r>
                    </a:p>
                  </a:txBody>
                  <a:tcPr marL="49463" marR="4946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Times New Roman" panose="02020603050405020304" pitchFamily="18" charset="0"/>
                          <a:cs typeface="+mn-cs"/>
                        </a:rPr>
                        <a:t>Incl. CES and +Housing</a:t>
                      </a:r>
                    </a:p>
                  </a:txBody>
                  <a:tcPr marL="49463" marR="49463" marT="0" marB="0"/>
                </a:tc>
                <a:extLst>
                  <a:ext uri="{0D108BD9-81ED-4DB2-BD59-A6C34878D82A}">
                    <a16:rowId xmlns:a16="http://schemas.microsoft.com/office/drawing/2014/main" val="1634977250"/>
                  </a:ext>
                </a:extLst>
              </a:tr>
            </a:tbl>
          </a:graphicData>
        </a:graphic>
      </p:graphicFrame>
    </p:spTree>
    <p:extLst>
      <p:ext uri="{BB962C8B-B14F-4D97-AF65-F5344CB8AC3E}">
        <p14:creationId xmlns:p14="http://schemas.microsoft.com/office/powerpoint/2010/main" val="104682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FD145562-B7E0-4E2D-AE3D-68E4836961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662" y="1120117"/>
            <a:ext cx="8146676" cy="5759654"/>
          </a:xfrm>
        </p:spPr>
      </p:pic>
      <p:pic>
        <p:nvPicPr>
          <p:cNvPr id="10" name="Picture 9" descr="MFE070401042L2_tcm23-96257_edited.jpg">
            <a:extLst>
              <a:ext uri="{FF2B5EF4-FFF2-40B4-BE49-F238E27FC236}">
                <a16:creationId xmlns:a16="http://schemas.microsoft.com/office/drawing/2014/main" id="{9EA3FA10-214C-4548-A4C6-D0E124D4B4D0}"/>
              </a:ext>
            </a:extLst>
          </p:cNvPr>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0"/>
            <a:ext cx="9144000" cy="1143000"/>
          </a:xfrm>
          <a:prstGeom prst="rect">
            <a:avLst/>
          </a:prstGeom>
        </p:spPr>
      </p:pic>
      <p:sp>
        <p:nvSpPr>
          <p:cNvPr id="11" name="TextBox 10">
            <a:extLst>
              <a:ext uri="{FF2B5EF4-FFF2-40B4-BE49-F238E27FC236}">
                <a16:creationId xmlns:a16="http://schemas.microsoft.com/office/drawing/2014/main" id="{331C5FA4-1930-4E17-9AF1-F0465C09B91E}"/>
              </a:ext>
            </a:extLst>
          </p:cNvPr>
          <p:cNvSpPr txBox="1"/>
          <p:nvPr/>
        </p:nvSpPr>
        <p:spPr>
          <a:xfrm>
            <a:off x="206378" y="195651"/>
            <a:ext cx="8460664" cy="584775"/>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Development Sites Map</a:t>
            </a:r>
          </a:p>
        </p:txBody>
      </p:sp>
    </p:spTree>
    <p:extLst>
      <p:ext uri="{BB962C8B-B14F-4D97-AF65-F5344CB8AC3E}">
        <p14:creationId xmlns:p14="http://schemas.microsoft.com/office/powerpoint/2010/main" val="208418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FE070401042L2_tcm23-96257_edited.jp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0"/>
            <a:ext cx="9144000" cy="1143000"/>
          </a:xfrm>
          <a:prstGeom prst="rect">
            <a:avLst/>
          </a:prstGeom>
        </p:spPr>
      </p:pic>
      <p:pic>
        <p:nvPicPr>
          <p:cNvPr id="16" name="Picture 15" descr="MFE070401042L2_tcm23-96257_edited.jpg"/>
          <p:cNvPicPr>
            <a:picLocks noChangeAspect="1"/>
          </p:cNvPicPr>
          <p:nvPr/>
        </p:nvPicPr>
        <p:blipFill>
          <a:blip r:embed="rId3" cstate="print">
            <a:duotone>
              <a:schemeClr val="accent1">
                <a:shade val="45000"/>
                <a:satMod val="135000"/>
              </a:schemeClr>
              <a:prstClr val="white"/>
            </a:duotone>
          </a:blip>
          <a:stretch>
            <a:fillRect/>
          </a:stretch>
        </p:blipFill>
        <p:spPr>
          <a:xfrm>
            <a:off x="0" y="6248400"/>
            <a:ext cx="9144000" cy="609600"/>
          </a:xfrm>
          <a:prstGeom prst="rect">
            <a:avLst/>
          </a:prstGeom>
        </p:spPr>
      </p:pic>
      <p:pic>
        <p:nvPicPr>
          <p:cNvPr id="18" name="Picture 17" descr="CITYSEAL.GIF"/>
          <p:cNvPicPr>
            <a:picLocks noChangeAspect="1"/>
          </p:cNvPicPr>
          <p:nvPr/>
        </p:nvPicPr>
        <p:blipFill>
          <a:blip r:embed="rId4" cstate="print">
            <a:lum bright="1000" contrast="20000"/>
          </a:blip>
          <a:stretch>
            <a:fillRect/>
          </a:stretch>
        </p:blipFill>
        <p:spPr>
          <a:xfrm>
            <a:off x="8536001" y="6295725"/>
            <a:ext cx="536080" cy="533400"/>
          </a:xfrm>
          <a:prstGeom prst="rect">
            <a:avLst/>
          </a:prstGeom>
          <a:ln>
            <a:noFill/>
          </a:ln>
          <a:effectLst/>
        </p:spPr>
      </p:pic>
      <p:sp>
        <p:nvSpPr>
          <p:cNvPr id="19" name="TextBox 18"/>
          <p:cNvSpPr txBox="1"/>
          <p:nvPr/>
        </p:nvSpPr>
        <p:spPr>
          <a:xfrm>
            <a:off x="524575" y="6324600"/>
            <a:ext cx="8229600" cy="307777"/>
          </a:xfrm>
          <a:prstGeom prst="rect">
            <a:avLst/>
          </a:prstGeom>
          <a:noFill/>
        </p:spPr>
        <p:txBody>
          <a:bodyPr wrap="square" rtlCol="0">
            <a:spAutoFit/>
            <a:scene3d>
              <a:camera prst="orthographicFront">
                <a:rot lat="0" lon="0" rev="0"/>
              </a:camera>
              <a:lightRig rig="threePt" dir="t"/>
            </a:scene3d>
          </a:bodyPr>
          <a:lstStyle/>
          <a:p>
            <a:pPr algn="ctr"/>
            <a:r>
              <a:rPr lang="en-US" sz="1400" spc="480" dirty="0">
                <a:solidFill>
                  <a:schemeClr val="tx1">
                    <a:lumMod val="85000"/>
                    <a:lumOff val="15000"/>
                  </a:schemeClr>
                </a:solidFill>
                <a:cs typeface="Vrinda" pitchFamily="2" charset="0"/>
              </a:rPr>
              <a:t>MAYOR’S OFFICE OF HOUSING AND COMMUNITY DEVELOPMENT</a:t>
            </a:r>
            <a:endParaRPr lang="en-US" sz="1400" spc="480" dirty="0">
              <a:solidFill>
                <a:schemeClr val="tx1">
                  <a:lumMod val="85000"/>
                  <a:lumOff val="15000"/>
                </a:schemeClr>
              </a:solidFill>
            </a:endParaRPr>
          </a:p>
        </p:txBody>
      </p:sp>
      <p:sp>
        <p:nvSpPr>
          <p:cNvPr id="2" name="Slide Number Placeholder 1"/>
          <p:cNvSpPr>
            <a:spLocks noGrp="1"/>
          </p:cNvSpPr>
          <p:nvPr>
            <p:ph type="sldNum" sz="quarter" idx="12"/>
          </p:nvPr>
        </p:nvSpPr>
        <p:spPr>
          <a:xfrm>
            <a:off x="0" y="6500751"/>
            <a:ext cx="2133600" cy="365125"/>
          </a:xfrm>
        </p:spPr>
        <p:txBody>
          <a:bodyPr/>
          <a:lstStyle/>
          <a:p>
            <a:pPr algn="l"/>
            <a:fld id="{F01A110B-DA95-452D-BFE6-D59EB469AACF}" type="slidenum">
              <a:rPr lang="en-US" smtClean="0">
                <a:solidFill>
                  <a:schemeClr val="bg1"/>
                </a:solidFill>
              </a:rPr>
              <a:pPr algn="l"/>
              <a:t>9</a:t>
            </a:fld>
            <a:endParaRPr lang="en-US" dirty="0">
              <a:solidFill>
                <a:schemeClr val="bg1"/>
              </a:solidFill>
            </a:endParaRPr>
          </a:p>
        </p:txBody>
      </p:sp>
      <p:sp>
        <p:nvSpPr>
          <p:cNvPr id="17" name="TextBox 16">
            <a:extLst>
              <a:ext uri="{FF2B5EF4-FFF2-40B4-BE49-F238E27FC236}">
                <a16:creationId xmlns:a16="http://schemas.microsoft.com/office/drawing/2014/main" id="{6A5C689B-93B8-4894-9EA6-48553DBEB836}"/>
              </a:ext>
            </a:extLst>
          </p:cNvPr>
          <p:cNvSpPr txBox="1"/>
          <p:nvPr/>
        </p:nvSpPr>
        <p:spPr>
          <a:xfrm>
            <a:off x="206669" y="1110343"/>
            <a:ext cx="8865412" cy="5386090"/>
          </a:xfrm>
          <a:prstGeom prst="rect">
            <a:avLst/>
          </a:prstGeom>
          <a:noFill/>
        </p:spPr>
        <p:txBody>
          <a:bodyPr wrap="square">
            <a:spAutoFit/>
          </a:bodyPr>
          <a:lstStyle/>
          <a:p>
            <a:pPr marL="685800" indent="-685800">
              <a:buFont typeface="Arial" panose="020B0604020202020204" pitchFamily="34" charset="0"/>
              <a:buChar char="•"/>
            </a:pPr>
            <a:r>
              <a:rPr lang="en-US" sz="3600" dirty="0"/>
              <a:t>2-3 years for predevelopment</a:t>
            </a:r>
          </a:p>
          <a:p>
            <a:pPr marL="685800" indent="-685800">
              <a:buFont typeface="Arial" panose="020B0604020202020204" pitchFamily="34" charset="0"/>
              <a:buChar char="•"/>
            </a:pPr>
            <a:r>
              <a:rPr lang="en-US" sz="3600" dirty="0"/>
              <a:t>2 years to build</a:t>
            </a:r>
          </a:p>
          <a:p>
            <a:pPr marL="685800" indent="-685800">
              <a:buFont typeface="Arial" panose="020B0604020202020204" pitchFamily="34" charset="0"/>
              <a:buChar char="•"/>
            </a:pPr>
            <a:r>
              <a:rPr lang="en-US" sz="3600" dirty="0"/>
              <a:t>Occupancy in 4-5 years (~2025)</a:t>
            </a:r>
          </a:p>
          <a:p>
            <a:pPr marL="685800" indent="-685800">
              <a:buFont typeface="Arial" panose="020B0604020202020204" pitchFamily="34" charset="0"/>
              <a:buChar char="•"/>
            </a:pPr>
            <a:r>
              <a:rPr lang="en-US" sz="3600" u="sng" dirty="0"/>
              <a:t>Cohort 1</a:t>
            </a:r>
            <a:r>
              <a:rPr lang="en-US" sz="3600" dirty="0"/>
              <a:t>: 772 Pacific, 1939 Market, 88 </a:t>
            </a:r>
            <a:r>
              <a:rPr lang="en-US" sz="3600" dirty="0" err="1"/>
              <a:t>Bluxome</a:t>
            </a:r>
            <a:r>
              <a:rPr lang="en-US" sz="3600" dirty="0"/>
              <a:t>, 160 Freelon, 1515 South Van Ness</a:t>
            </a:r>
          </a:p>
          <a:p>
            <a:pPr marL="685800" indent="-685800">
              <a:buFont typeface="Arial" panose="020B0604020202020204" pitchFamily="34" charset="0"/>
              <a:buChar char="•"/>
            </a:pPr>
            <a:r>
              <a:rPr lang="en-US" sz="3600" u="sng" dirty="0"/>
              <a:t>Cohort 2</a:t>
            </a:r>
            <a:r>
              <a:rPr lang="en-US" sz="3600" dirty="0"/>
              <a:t>: 967 Mission, 71 Boardman/356 Harriet, 725 Harrison, Pier 70 C2A</a:t>
            </a:r>
          </a:p>
          <a:p>
            <a:pPr algn="ctr"/>
            <a:r>
              <a:rPr lang="en-US" sz="2200" dirty="0">
                <a:highlight>
                  <a:srgbClr val="FFFF00"/>
                </a:highlight>
              </a:rPr>
              <a:t>Timing depends on availability of inclusionary fees and competitiveness for CDLAC/TCAC funding</a:t>
            </a:r>
          </a:p>
        </p:txBody>
      </p:sp>
      <p:sp>
        <p:nvSpPr>
          <p:cNvPr id="20" name="TextBox 19">
            <a:extLst>
              <a:ext uri="{FF2B5EF4-FFF2-40B4-BE49-F238E27FC236}">
                <a16:creationId xmlns:a16="http://schemas.microsoft.com/office/drawing/2014/main" id="{EAE87A8D-875F-49BC-8E3D-4E224F04FEB7}"/>
              </a:ext>
            </a:extLst>
          </p:cNvPr>
          <p:cNvSpPr txBox="1"/>
          <p:nvPr/>
        </p:nvSpPr>
        <p:spPr>
          <a:xfrm>
            <a:off x="293511" y="166876"/>
            <a:ext cx="8460664" cy="584775"/>
          </a:xfrm>
          <a:prstGeom prst="rect">
            <a:avLst/>
          </a:prstGeom>
          <a:noFill/>
        </p:spPr>
        <p:txBody>
          <a:bodyPr wrap="square" rtlCol="0">
            <a:spAutoFit/>
          </a:bodyPr>
          <a:lstStyle/>
          <a:p>
            <a:r>
              <a:rPr lang="en-US" sz="3200" b="1" spc="300" dirty="0">
                <a:ln>
                  <a:solidFill>
                    <a:schemeClr val="bg1">
                      <a:lumMod val="95000"/>
                    </a:schemeClr>
                  </a:solidFill>
                </a:ln>
                <a:solidFill>
                  <a:schemeClr val="bg1">
                    <a:lumMod val="95000"/>
                  </a:schemeClr>
                </a:solidFill>
                <a:latin typeface="Century Gothic" pitchFamily="34" charset="0"/>
                <a:cs typeface="Courier New" pitchFamily="49" charset="0"/>
              </a:rPr>
              <a:t>Development Timelines Anticipated</a:t>
            </a:r>
          </a:p>
        </p:txBody>
      </p:sp>
    </p:spTree>
    <p:extLst>
      <p:ext uri="{BB962C8B-B14F-4D97-AF65-F5344CB8AC3E}">
        <p14:creationId xmlns:p14="http://schemas.microsoft.com/office/powerpoint/2010/main" val="3599884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26627</TotalTime>
  <Words>3033</Words>
  <Application>Microsoft Office PowerPoint</Application>
  <PresentationFormat>On-screen Show (4:3)</PresentationFormat>
  <Paragraphs>318</Paragraphs>
  <Slides>24</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Century Gothic</vt:lpstr>
      <vt:lpstr>Times New Roman</vt:lpstr>
      <vt:lpstr>Office Theme</vt:lpstr>
      <vt:lpstr>Custom Design</vt:lpstr>
      <vt:lpstr>   Mayor’s Office of Housing and Community Development  Pre-Application Meeting 9 Site Affordable Rental Housing Requests for Qualifications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Team Members</vt:lpstr>
      <vt:lpstr>Qualifying Project and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OHack</dc:creator>
  <cp:lastModifiedBy>Blitzer, Mara (MYR)</cp:lastModifiedBy>
  <cp:revision>1291</cp:revision>
  <cp:lastPrinted>2020-01-08T22:08:48Z</cp:lastPrinted>
  <dcterms:created xsi:type="dcterms:W3CDTF">2015-05-03T20:28:52Z</dcterms:created>
  <dcterms:modified xsi:type="dcterms:W3CDTF">2020-12-18T17:01:03Z</dcterms:modified>
</cp:coreProperties>
</file>