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3" r:id="rId6"/>
    <p:sldId id="265" r:id="rId7"/>
    <p:sldId id="266" r:id="rId8"/>
    <p:sldId id="268" r:id="rId9"/>
    <p:sldId id="269" r:id="rId10"/>
    <p:sldId id="271" r:id="rId11"/>
    <p:sldId id="272" r:id="rId12"/>
    <p:sldId id="270" r:id="rId13"/>
    <p:sldId id="273" r:id="rId14"/>
    <p:sldId id="275" r:id="rId15"/>
  </p:sldIdLst>
  <p:sldSz cx="12188825" cy="6858000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King" initials="MK" lastIdx="20" clrIdx="0">
    <p:extLst>
      <p:ext uri="{19B8F6BF-5375-455C-9EA6-DF929625EA0E}">
        <p15:presenceInfo xmlns:p15="http://schemas.microsoft.com/office/powerpoint/2012/main" userId="S-1-5-21-3701975802-3154334251-1445309603-4795" providerId="AD"/>
      </p:ext>
    </p:extLst>
  </p:cmAuthor>
  <p:cmAuthor id="2" name="Pierre Stroud" initials="PS" lastIdx="3" clrIdx="1">
    <p:extLst>
      <p:ext uri="{19B8F6BF-5375-455C-9EA6-DF929625EA0E}">
        <p15:presenceInfo xmlns:p15="http://schemas.microsoft.com/office/powerpoint/2012/main" userId="S-1-5-21-3701975802-3154334251-1445309603-2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492" autoAdjust="0"/>
  </p:normalViewPr>
  <p:slideViewPr>
    <p:cSldViewPr>
      <p:cViewPr varScale="1">
        <p:scale>
          <a:sx n="114" d="100"/>
          <a:sy n="114" d="100"/>
        </p:scale>
        <p:origin x="876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12/17/2020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12/17/2020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12/17/2020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12/17/2020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12/17/2020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12/17/2020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12/17/2020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12/17/2020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12/17/2020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12/17/2020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12/17/2020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12/17/2020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12/17/2020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12/17/2020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fmohcd.org/grante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81000"/>
            <a:ext cx="9141619" cy="1581596"/>
          </a:xfrm>
        </p:spPr>
        <p:txBody>
          <a:bodyPr/>
          <a:lstStyle/>
          <a:p>
            <a:r>
              <a:rPr lang="en-US" sz="4800" dirty="0">
                <a:latin typeface="Tw Cen MT" panose="020B0602020104020603" pitchFamily="34" charset="0"/>
              </a:rPr>
              <a:t>Mayor’s Office of Housing and Community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1981200"/>
            <a:ext cx="9141619" cy="1447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w Cen MT" panose="020B0602020104020603" pitchFamily="34" charset="0"/>
              </a:rPr>
              <a:t>Grantee Webinar – Mass Uploads</a:t>
            </a:r>
          </a:p>
          <a:p>
            <a:r>
              <a:rPr lang="en-US" sz="3600" dirty="0">
                <a:latin typeface="Tw Cen MT" panose="020B0602020104020603" pitchFamily="34" charset="0"/>
              </a:rPr>
              <a:t>December 17, 2020</a:t>
            </a:r>
          </a:p>
          <a:p>
            <a:endParaRPr lang="en-US" sz="3600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75642"/>
              </p:ext>
            </p:extLst>
          </p:nvPr>
        </p:nvGraphicFramePr>
        <p:xfrm>
          <a:off x="9294812" y="4953000"/>
          <a:ext cx="262699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62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Mayor’s Office of Housing</a:t>
                      </a:r>
                      <a:endParaRPr lang="en-US" sz="10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Community Development</a:t>
                      </a:r>
                      <a:endParaRPr lang="en-US" sz="10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(MOHCD)</a:t>
                      </a:r>
                      <a:endParaRPr lang="en-US" sz="1000" b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rgbClr val="5B9BD5">
                <a:lumMod val="40000"/>
                <a:lumOff val="60000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907597"/>
            <a:ext cx="868362" cy="82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836" y="190500"/>
            <a:ext cx="9751060" cy="12954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Client – Outcomes Upload Template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5836" y="1600200"/>
            <a:ext cx="10394976" cy="3810000"/>
          </a:xfrm>
        </p:spPr>
        <p:txBody>
          <a:bodyPr vert="horz" lIns="121899" tIns="60949" rIns="121899" bIns="60949" rtlCol="0" anchor="t">
            <a:normAutofit lnSpcReduction="10000"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Click the “Upload” tab in the specific project page you want to link clients to activities for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Download the “Client – Outcomes Upload Template (All Years)”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Enter the client’s same “</a:t>
            </a:r>
            <a:r>
              <a:rPr lang="en-US" sz="1800" dirty="0" err="1">
                <a:latin typeface="Tw Cen MT" panose="020B0602020104020603" pitchFamily="34" charset="0"/>
              </a:rPr>
              <a:t>UploadID</a:t>
            </a:r>
            <a:r>
              <a:rPr lang="en-US" sz="1800" dirty="0">
                <a:latin typeface="Tw Cen MT" panose="020B0602020104020603" pitchFamily="34" charset="0"/>
              </a:rPr>
              <a:t>” as from when you input them in the system, and the same “</a:t>
            </a:r>
            <a:r>
              <a:rPr lang="en-US" sz="1800" dirty="0" err="1">
                <a:latin typeface="Tw Cen MT" panose="020B0602020104020603" pitchFamily="34" charset="0"/>
              </a:rPr>
              <a:t>ActivityID</a:t>
            </a:r>
            <a:r>
              <a:rPr lang="en-US" sz="1800" dirty="0">
                <a:latin typeface="Tw Cen MT" panose="020B0602020104020603" pitchFamily="34" charset="0"/>
              </a:rPr>
              <a:t>” from the Client – Activities template, and the appropriate “Outcome ID” (which you can get from the Activities and Outcomes summary report (slide 7)</a:t>
            </a:r>
          </a:p>
          <a:p>
            <a:pPr lvl="1"/>
            <a:r>
              <a:rPr lang="en-US" sz="1400" dirty="0">
                <a:latin typeface="Tw Cen MT" panose="020B0602020104020603" pitchFamily="34" charset="0"/>
              </a:rPr>
              <a:t>Outcome Date will need to be after the Activity Date in order for upload to go through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Then, delete sample row, and upload the template - make sure you select the right Type of upload. In this case, “Client Outcomes Upload (FY20-21)”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Scroll down to the Results section and make sure your upload went through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If you have multiple projects in GMS, you must use a separate upload template for each project</a:t>
            </a:r>
          </a:p>
          <a:p>
            <a:pPr marL="0" indent="0">
              <a:buNone/>
            </a:pPr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2682" y="1524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3" y="1524000"/>
            <a:ext cx="5410199" cy="3810000"/>
          </a:xfrm>
        </p:spPr>
        <p:txBody>
          <a:bodyPr vert="horz" lIns="121899" tIns="60949" rIns="121899" bIns="60949" rtlCol="0" anchor="t">
            <a:normAutofit lnSpcReduction="10000"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For GMS assistance, you can find a Help Center with support numbers and the links to these webinars in your project page in GMS, under the tab “GMS Help”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These webinars will also be available along with other resources at </a:t>
            </a:r>
            <a:r>
              <a:rPr lang="en-US" sz="1800" dirty="0">
                <a:latin typeface="Tw Cen MT" panose="020B0602020104020603" pitchFamily="34" charset="0"/>
                <a:hlinkClick r:id="rId2"/>
              </a:rPr>
              <a:t>sfmohcd.org/grantees</a:t>
            </a:r>
            <a:r>
              <a:rPr lang="en-US" sz="1800" dirty="0">
                <a:latin typeface="Tw Cen MT" panose="020B0602020104020603" pitchFamily="34" charset="0"/>
              </a:rPr>
              <a:t>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For specific issues that cannot be resolved with the webinars or user guides, please feel free to reach out to your grant coordinator at MOHCD for further technical assistance</a:t>
            </a:r>
          </a:p>
          <a:p>
            <a:pPr marL="0" indent="0">
              <a:buNone/>
            </a:pPr>
            <a:endParaRPr lang="en-US" sz="18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Tw Cen MT" panose="020B0602020104020603" pitchFamily="34" charset="0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52A52-14C1-402D-BAEC-33AC568D4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12" y="381000"/>
            <a:ext cx="5167018" cy="5105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5AFF5C-A124-47ED-BF4D-0D9941B0C4FC}"/>
              </a:ext>
            </a:extLst>
          </p:cNvPr>
          <p:cNvCxnSpPr>
            <a:cxnSpLocks/>
          </p:cNvCxnSpPr>
          <p:nvPr/>
        </p:nvCxnSpPr>
        <p:spPr>
          <a:xfrm flipV="1">
            <a:off x="5278329" y="800100"/>
            <a:ext cx="1501883" cy="80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2286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541477"/>
            <a:ext cx="9751060" cy="45720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lvl="0"/>
            <a:r>
              <a:rPr lang="en-US" sz="2400" dirty="0">
                <a:latin typeface="Tw Cen MT" panose="020B0602020104020603" pitchFamily="34" charset="0"/>
              </a:rPr>
              <a:t>Overview of Data Upload Tool</a:t>
            </a:r>
          </a:p>
          <a:p>
            <a:pPr lvl="0"/>
            <a:r>
              <a:rPr lang="en-US" sz="2400" dirty="0">
                <a:latin typeface="Tw Cen MT" panose="020B0602020104020603" pitchFamily="34" charset="0"/>
              </a:rPr>
              <a:t>Client – People Upload Template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Required Fields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Common Errors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Pulling Client Activity and Outcome IDs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Pulling Upload IDs </a:t>
            </a:r>
          </a:p>
          <a:p>
            <a:pPr lvl="0"/>
            <a:r>
              <a:rPr lang="en-US" sz="2400" dirty="0">
                <a:latin typeface="Tw Cen MT" panose="020B0602020104020603" pitchFamily="34" charset="0"/>
              </a:rPr>
              <a:t>Client – Activities Upload Template </a:t>
            </a:r>
          </a:p>
          <a:p>
            <a:pPr lvl="0"/>
            <a:r>
              <a:rPr lang="en-US" sz="2400" dirty="0">
                <a:latin typeface="Tw Cen MT" panose="020B0602020104020603" pitchFamily="34" charset="0"/>
              </a:rPr>
              <a:t>Client – Outcome Upload Template</a:t>
            </a:r>
          </a:p>
          <a:p>
            <a:pPr marL="304165" indent="-304165"/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812" y="76200"/>
            <a:ext cx="5029199" cy="4114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Data</a:t>
            </a:r>
            <a:br>
              <a:rPr lang="en-US" sz="5400" dirty="0">
                <a:latin typeface="Tw Cen MT" panose="020B0602020104020603" pitchFamily="34" charset="0"/>
              </a:rPr>
            </a:br>
            <a:r>
              <a:rPr lang="en-US" sz="5400" dirty="0">
                <a:latin typeface="Tw Cen MT" panose="020B0602020104020603" pitchFamily="34" charset="0"/>
              </a:rPr>
              <a:t>Upload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A1F83-3CA8-4553-A422-828FBD40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83" y="228600"/>
            <a:ext cx="6071342" cy="5624791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5D88E17-88AE-48A9-8CC3-3A8A63C9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381000"/>
            <a:ext cx="4172635" cy="15240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Go to your project page, and then select the Upload tab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The Data Upload Tool should automatically pop-up</a:t>
            </a:r>
          </a:p>
        </p:txBody>
      </p:sp>
    </p:spTree>
    <p:extLst>
      <p:ext uri="{BB962C8B-B14F-4D97-AF65-F5344CB8AC3E}">
        <p14:creationId xmlns:p14="http://schemas.microsoft.com/office/powerpoint/2010/main" val="19620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2" y="228600"/>
            <a:ext cx="10057129" cy="1295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Client – People Upload Template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2" y="1752600"/>
            <a:ext cx="9751060" cy="3581400"/>
          </a:xfrm>
        </p:spPr>
        <p:txBody>
          <a:bodyPr vert="horz" lIns="121899" tIns="60949" rIns="121899" bIns="60949" rtlCol="0" anchor="t">
            <a:normAutofit fontScale="85000" lnSpcReduction="20000"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Click the “Upload” tab in the specific project page you want to upload clients for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Download “Client-People” template from the data upload window 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The template should open in Excel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Use the sample row as review for the required fields 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If you are entering a returning client, match the exact Upload ID as the first time they were entered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When you re-upload the template, delete the sample row, and ensure you’re selecting the same type of file as your template</a:t>
            </a:r>
          </a:p>
          <a:p>
            <a:pPr lvl="1"/>
            <a:r>
              <a:rPr lang="en-US" sz="1600" dirty="0">
                <a:latin typeface="Tw Cen MT" panose="020B0602020104020603" pitchFamily="34" charset="0"/>
              </a:rPr>
              <a:t>Select “Client-People” and then “Begin Upload”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You can confirm your upload worked by going to the “Clients” tab, selecting “View Clients” and spot checking clients</a:t>
            </a:r>
          </a:p>
          <a:p>
            <a:pPr marL="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836" y="1905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Client – People Required Fields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5836" y="1600200"/>
            <a:ext cx="4070376" cy="44958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Upload ID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Last Name/Client ID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Street Address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City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State 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Zip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Birthdate</a:t>
            </a: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150F103-19F8-4890-913D-DD708DCD35BD}"/>
              </a:ext>
            </a:extLst>
          </p:cNvPr>
          <p:cNvSpPr txBox="1">
            <a:spLocks/>
          </p:cNvSpPr>
          <p:nvPr/>
        </p:nvSpPr>
        <p:spPr>
          <a:xfrm>
            <a:off x="6094412" y="1524000"/>
            <a:ext cx="4646992" cy="39624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w Cen MT" panose="020B0602020104020603" pitchFamily="34" charset="0"/>
              </a:rPr>
              <a:t>Gender 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Sexual Orientation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Primary Language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Family Member Count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Family Income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Family Head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Race/Ethnicity*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B45D4-B6CB-4EAD-9C1C-41F13D6550A0}"/>
              </a:ext>
            </a:extLst>
          </p:cNvPr>
          <p:cNvSpPr txBox="1"/>
          <p:nvPr/>
        </p:nvSpPr>
        <p:spPr>
          <a:xfrm>
            <a:off x="56375" y="6210300"/>
            <a:ext cx="107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*Use“1” to populate this field. More information about the new Race/Ethnicity fields can be found in the Data and Reporting Training webinar, found at https://sfmohcd.org/grantees-training.</a:t>
            </a:r>
          </a:p>
        </p:txBody>
      </p:sp>
    </p:spTree>
    <p:extLst>
      <p:ext uri="{BB962C8B-B14F-4D97-AF65-F5344CB8AC3E}">
        <p14:creationId xmlns:p14="http://schemas.microsoft.com/office/powerpoint/2010/main" val="29716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836" y="1905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Client – People Template Errors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5836" y="1600200"/>
            <a:ext cx="10394976" cy="38100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After you select “Begin Upload” scroll down the window to the “Results” portion to see if your upload was successful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If your file gets rejected, you can scroll down to see how many rows were flagged, and</a:t>
            </a:r>
            <a:r>
              <a:rPr lang="en-US" sz="1100" dirty="0">
                <a:latin typeface="Tw Cen MT" panose="020B0602020104020603" pitchFamily="34" charset="0"/>
              </a:rPr>
              <a:t> </a:t>
            </a:r>
            <a:r>
              <a:rPr lang="en-US" sz="1800" dirty="0">
                <a:latin typeface="Tw Cen MT" panose="020B0602020104020603" pitchFamily="34" charset="0"/>
              </a:rPr>
              <a:t>open the generated spreadsheet under the Validation section titled “MissingRequiredFields.xls”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You can re-upload just the rows with errors in a new template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Common fixes for errors:</a:t>
            </a:r>
          </a:p>
          <a:p>
            <a:pPr lvl="1"/>
            <a:r>
              <a:rPr lang="en-US" sz="1400" dirty="0">
                <a:latin typeface="Tw Cen MT" panose="020B0602020104020603" pitchFamily="34" charset="0"/>
              </a:rPr>
              <a:t>Ensure value fields align with type in Data Dictionary </a:t>
            </a:r>
          </a:p>
          <a:p>
            <a:pPr lvl="1"/>
            <a:r>
              <a:rPr lang="en-US" sz="1400" dirty="0">
                <a:latin typeface="Tw Cen MT" panose="020B0602020104020603" pitchFamily="34" charset="0"/>
              </a:rPr>
              <a:t>Ensure fields are not left blank</a:t>
            </a:r>
          </a:p>
          <a:p>
            <a:pPr lvl="1"/>
            <a:r>
              <a:rPr lang="en-US" sz="1400" dirty="0">
                <a:latin typeface="Tw Cen MT" panose="020B0602020104020603" pitchFamily="34" charset="0"/>
              </a:rPr>
              <a:t>Use drop-down values when available</a:t>
            </a:r>
          </a:p>
          <a:p>
            <a:pPr marL="451025" lvl="1" indent="0">
              <a:buNone/>
            </a:pPr>
            <a:endParaRPr lang="en-US" sz="1400" dirty="0">
              <a:latin typeface="Tw Cen MT" panose="020B0602020104020603" pitchFamily="34" charset="0"/>
            </a:endParaRPr>
          </a:p>
          <a:p>
            <a:pPr lvl="1"/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73FE9-3A04-413F-B910-909774468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1"/>
          <a:stretch/>
        </p:blipFill>
        <p:spPr>
          <a:xfrm>
            <a:off x="7847012" y="3657600"/>
            <a:ext cx="4006223" cy="135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FA15FB-3BBB-45CA-BDD1-3C4BDA741BCE}"/>
              </a:ext>
            </a:extLst>
          </p:cNvPr>
          <p:cNvCxnSpPr>
            <a:cxnSpLocks/>
          </p:cNvCxnSpPr>
          <p:nvPr/>
        </p:nvCxnSpPr>
        <p:spPr>
          <a:xfrm>
            <a:off x="8304212" y="2895600"/>
            <a:ext cx="5334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836" y="1905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Client Activity and Outcome IDs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2597" y="1663533"/>
            <a:ext cx="4908576" cy="38100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You can download a list of Activity IDs and Outcome IDs by opening a specific project, selecting the “Client Reports” tab, and then downloading the “Activities and Outcomes Summary” report.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You can also find the Project ID in this                                                                                                       report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The report should open in Excel; select “Yes” on the warning that pops up prior to opening</a:t>
            </a: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97DA4A-0F98-468F-997E-19548D06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1663533"/>
            <a:ext cx="3810216" cy="35309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6204AE-0FCF-475B-9226-9AC8635AA77A}"/>
              </a:ext>
            </a:extLst>
          </p:cNvPr>
          <p:cNvCxnSpPr>
            <a:cxnSpLocks/>
          </p:cNvCxnSpPr>
          <p:nvPr/>
        </p:nvCxnSpPr>
        <p:spPr>
          <a:xfrm flipV="1">
            <a:off x="3122612" y="2590800"/>
            <a:ext cx="4267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836" y="190500"/>
            <a:ext cx="10699776" cy="12954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Unduplicated Client Report – Upload IDs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5836" y="1600200"/>
            <a:ext cx="10394976" cy="38100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You can download a list of Upload IDs by opening a specific project, selecting the “Client Reports” tab, and then downloading the “Unduplicated Clients by Agency (as of FY2020-21).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Then, select “People Clients” and then Generate </a:t>
            </a: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13CCB-BA6C-4D68-8C49-7245008D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2258736"/>
            <a:ext cx="3810000" cy="35189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6204AE-0FCF-475B-9226-9AC8635AA77A}"/>
              </a:ext>
            </a:extLst>
          </p:cNvPr>
          <p:cNvCxnSpPr>
            <a:cxnSpLocks/>
          </p:cNvCxnSpPr>
          <p:nvPr/>
        </p:nvCxnSpPr>
        <p:spPr>
          <a:xfrm>
            <a:off x="6094412" y="2258736"/>
            <a:ext cx="1600200" cy="2770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7793511-0CEE-4936-AF23-DF3EA8BF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36" y="4071695"/>
            <a:ext cx="5224352" cy="155895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A3497A-1977-4C1A-8B03-FDE05993013D}"/>
              </a:ext>
            </a:extLst>
          </p:cNvPr>
          <p:cNvCxnSpPr>
            <a:cxnSpLocks/>
          </p:cNvCxnSpPr>
          <p:nvPr/>
        </p:nvCxnSpPr>
        <p:spPr>
          <a:xfrm flipH="1">
            <a:off x="4733788" y="2680922"/>
            <a:ext cx="1124742" cy="234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836" y="190500"/>
            <a:ext cx="9751060" cy="12954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Client – Activities Upload Template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5836" y="1600200"/>
            <a:ext cx="10394976" cy="38100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Click the “Upload” tab in the specific project page you want to link clients to activities for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Download the “Client – Activities Upload Template (All Years)”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Enter the client’s same “</a:t>
            </a:r>
            <a:r>
              <a:rPr lang="en-US" sz="1800" dirty="0" err="1">
                <a:latin typeface="Tw Cen MT" panose="020B0602020104020603" pitchFamily="34" charset="0"/>
              </a:rPr>
              <a:t>UploadID</a:t>
            </a:r>
            <a:r>
              <a:rPr lang="en-US" sz="1800" dirty="0">
                <a:latin typeface="Tw Cen MT" panose="020B0602020104020603" pitchFamily="34" charset="0"/>
              </a:rPr>
              <a:t>” as from when you input them in the system, and then grab the appropriate “</a:t>
            </a:r>
            <a:r>
              <a:rPr lang="en-US" sz="1800" dirty="0" err="1">
                <a:latin typeface="Tw Cen MT" panose="020B0602020104020603" pitchFamily="34" charset="0"/>
              </a:rPr>
              <a:t>ActivityID</a:t>
            </a:r>
            <a:r>
              <a:rPr lang="en-US" sz="1800" dirty="0">
                <a:latin typeface="Tw Cen MT" panose="020B0602020104020603" pitchFamily="34" charset="0"/>
              </a:rPr>
              <a:t>” from the Activity and Outcomes summary report (previous slide), and input that into the template.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Then, delete sample row, and upload the template - make sure you select the right Type of upload. In this case, “Client Activities Upload (FY20-21)”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Scroll down to the Results section and make sure your upload went through 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If you have multiple projects in GMS, you must use a separate upload template for each project</a:t>
            </a: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  <a:p>
            <a:endParaRPr lang="en-US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2006/metadata/properties"/>
    <ds:schemaRef ds:uri="40262f94-9f35-4ac3-9a90-690165a166b7"/>
    <ds:schemaRef ds:uri="http://purl.org/dc/terms/"/>
    <ds:schemaRef ds:uri="http://schemas.microsoft.com/office/infopath/2007/PartnerControls"/>
    <ds:schemaRef ds:uri="http://purl.org/dc/elements/1.1/"/>
    <ds:schemaRef ds:uri="a4f35948-e619-41b3-aa29-22878b09cfd2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61036</TotalTime>
  <Words>899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Helvetica</vt:lpstr>
      <vt:lpstr>Times New Roman</vt:lpstr>
      <vt:lpstr>Tw Cen MT</vt:lpstr>
      <vt:lpstr>Cooking 16x9</vt:lpstr>
      <vt:lpstr>Mayor’s Office of Housing and Community Development</vt:lpstr>
      <vt:lpstr>Agenda</vt:lpstr>
      <vt:lpstr>Data Upload Tool</vt:lpstr>
      <vt:lpstr>Client – People Upload Template</vt:lpstr>
      <vt:lpstr>Client – People Required Fields</vt:lpstr>
      <vt:lpstr>Client – People Template Errors</vt:lpstr>
      <vt:lpstr>Client Activity and Outcome IDs</vt:lpstr>
      <vt:lpstr>Unduplicated Client Report – Upload IDs</vt:lpstr>
      <vt:lpstr>Client – Activities Upload Template</vt:lpstr>
      <vt:lpstr>Client – Outcomes Upload Template</vt:lpstr>
      <vt:lpstr>Conclusion</vt:lpstr>
    </vt:vector>
  </TitlesOfParts>
  <Company>CCSF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RFP Technical Assistance Workshop</dc:title>
  <dc:creator>Michael King</dc:creator>
  <cp:lastModifiedBy>Anitha Mohan</cp:lastModifiedBy>
  <cp:revision>328</cp:revision>
  <cp:lastPrinted>2017-09-20T20:50:05Z</cp:lastPrinted>
  <dcterms:created xsi:type="dcterms:W3CDTF">2017-08-15T16:37:10Z</dcterms:created>
  <dcterms:modified xsi:type="dcterms:W3CDTF">2020-12-17T22:41:09Z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