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416" r:id="rId3"/>
    <p:sldId id="684" r:id="rId4"/>
    <p:sldId id="683" r:id="rId5"/>
    <p:sldId id="635" r:id="rId6"/>
    <p:sldId id="675" r:id="rId7"/>
    <p:sldId id="677" r:id="rId8"/>
    <p:sldId id="679" r:id="rId9"/>
    <p:sldId id="681" r:id="rId10"/>
    <p:sldId id="680" r:id="rId11"/>
    <p:sldId id="682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enjamin" initials="MB" lastIdx="1" clrIdx="0">
    <p:extLst>
      <p:ext uri="{19B8F6BF-5375-455C-9EA6-DF929625EA0E}">
        <p15:presenceInfo xmlns:p15="http://schemas.microsoft.com/office/powerpoint/2012/main" userId="S-1-5-21-3701975802-3154334251-1445309603-4267" providerId="AD"/>
      </p:ext>
    </p:extLst>
  </p:cmAuthor>
  <p:cmAuthor id="2" name="Roeder, Barry (MYR)" initials="R(" lastIdx="1" clrIdx="1">
    <p:extLst>
      <p:ext uri="{19B8F6BF-5375-455C-9EA6-DF929625EA0E}">
        <p15:presenceInfo xmlns:p15="http://schemas.microsoft.com/office/powerpoint/2012/main" userId="S::barry.roeder@sfgov.org::e9def5d0-f99f-4d38-b116-fe9f0eaf4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CF5"/>
    <a:srgbClr val="349C32"/>
    <a:srgbClr val="6CA331"/>
    <a:srgbClr val="72AF2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1090" autoAdjust="0"/>
  </p:normalViewPr>
  <p:slideViewPr>
    <p:cSldViewPr>
      <p:cViewPr varScale="1">
        <p:scale>
          <a:sx n="83" d="100"/>
          <a:sy n="83" d="100"/>
        </p:scale>
        <p:origin x="1354" y="72"/>
      </p:cViewPr>
      <p:guideLst>
        <p:guide orient="horz" pos="720"/>
        <p:guide pos="144"/>
      </p:guideLst>
    </p:cSldViewPr>
  </p:slideViewPr>
  <p:outlineViewPr>
    <p:cViewPr>
      <p:scale>
        <a:sx n="33" d="100"/>
        <a:sy n="33" d="100"/>
      </p:scale>
      <p:origin x="0" y="-1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7" d="100"/>
        <a:sy n="127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08" y="-96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5" y="1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/>
          <a:lstStyle>
            <a:lvl1pPr algn="r">
              <a:defRPr sz="1200"/>
            </a:lvl1pPr>
          </a:lstStyle>
          <a:p>
            <a:fld id="{46D8E988-CEBA-4E80-9E70-B540F9D370C5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29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5" y="8842029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 anchor="b"/>
          <a:lstStyle>
            <a:lvl1pPr algn="r">
              <a:defRPr sz="1200"/>
            </a:lvl1pPr>
          </a:lstStyle>
          <a:p>
            <a:fld id="{A83E1C96-AD46-4D01-A608-6E576DB861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62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5" y="1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/>
          <a:lstStyle>
            <a:lvl1pPr algn="r">
              <a:defRPr sz="1200"/>
            </a:lvl1pPr>
          </a:lstStyle>
          <a:p>
            <a:fld id="{55DB2AA7-D698-4C49-9964-62DCADE49517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6" rIns="92807" bIns="464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2807" tIns="46406" rIns="92807" bIns="464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29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5" y="8842029"/>
            <a:ext cx="3043343" cy="465455"/>
          </a:xfrm>
          <a:prstGeom prst="rect">
            <a:avLst/>
          </a:prstGeom>
        </p:spPr>
        <p:txBody>
          <a:bodyPr vert="horz" lIns="92807" tIns="46406" rIns="92807" bIns="46406" rtlCol="0" anchor="b"/>
          <a:lstStyle>
            <a:lvl1pPr algn="r">
              <a:defRPr sz="1200"/>
            </a:lvl1pPr>
          </a:lstStyle>
          <a:p>
            <a:fld id="{F67A9797-7DF4-431F-922E-5A3AB8AF09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0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81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2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62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7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40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1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16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7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30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2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CF24-E247-4D39-A25C-F70B31D99828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110B-DA95-452D-BFE6-D59EB469A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28A1-6266-4CE6-8C4B-F6CE672D8DDA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4A8E-8714-4BDE-AEC2-A912C4F2AA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fmohcd.org/community-development-funding-opportunities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sfmohcd.org/grante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f.gov/departments/mayors-office-housing-and-community-development#resources" TargetMode="External"/><Relationship Id="rId5" Type="http://schemas.openxmlformats.org/officeDocument/2006/relationships/hyperlink" Target="https://sf.gov/departments/mayors-office-housing-and-community-development" TargetMode="External"/><Relationship Id="rId4" Type="http://schemas.openxmlformats.org/officeDocument/2006/relationships/image" Target="../media/image1.gif"/><Relationship Id="rId9" Type="http://schemas.openxmlformats.org/officeDocument/2006/relationships/hyperlink" Target="https://sfmohcd.us17.list-manage.com/subscribe?u=3f94eb317d3e6dd7b9f7a19b1&amp;id=d622e951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509" y="5309885"/>
            <a:ext cx="6410445" cy="13860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CITY AND COUNTY OF</a:t>
            </a:r>
          </a:p>
          <a:p>
            <a:pPr algn="r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Century Gothic"/>
              </a:rPr>
              <a:t>SAN FRANCISCO</a:t>
            </a:r>
          </a:p>
          <a:p>
            <a:pPr algn="r"/>
            <a:r>
              <a:rPr lang="en-US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MAYOR LONDON N. BREED</a:t>
            </a:r>
          </a:p>
        </p:txBody>
      </p:sp>
      <p:pic>
        <p:nvPicPr>
          <p:cNvPr id="6" name="Picture 5" descr="CITYSEAL.GIF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tretch>
            <a:fillRect/>
          </a:stretch>
        </p:blipFill>
        <p:spPr>
          <a:xfrm>
            <a:off x="7102268" y="311436"/>
            <a:ext cx="668853" cy="6638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6002919"/>
            <a:ext cx="25146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October, 2021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DE9F4A4-B93D-4C3B-890F-C7087A44F5A0}"/>
              </a:ext>
            </a:extLst>
          </p:cNvPr>
          <p:cNvSpPr txBox="1">
            <a:spLocks/>
          </p:cNvSpPr>
          <p:nvPr/>
        </p:nvSpPr>
        <p:spPr>
          <a:xfrm>
            <a:off x="-117676" y="2582119"/>
            <a:ext cx="9372600" cy="15616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pc="3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entury Gothic"/>
                <a:ea typeface="+mn-ea"/>
                <a:cs typeface="Courier New"/>
              </a:rPr>
              <a:t>Capital Program</a:t>
            </a:r>
          </a:p>
          <a:p>
            <a:r>
              <a:rPr lang="en-US" sz="3600" b="1" spc="3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entury Gothic"/>
                <a:ea typeface="+mn-ea"/>
                <a:cs typeface="Courier New"/>
              </a:rPr>
              <a:t>Caring for Your Building</a:t>
            </a:r>
            <a:br>
              <a:rPr lang="en-US" sz="2400" b="1" spc="3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entury Gothic" pitchFamily="34" charset="0"/>
                <a:ea typeface="+mn-ea"/>
                <a:cs typeface="Courier New" pitchFamily="49" charset="0"/>
              </a:rPr>
            </a:br>
            <a:r>
              <a:rPr lang="en-US" sz="2400" b="1" spc="3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entury Gothic" pitchFamily="34" charset="0"/>
                <a:ea typeface="+mn-ea"/>
                <a:cs typeface="Courier New" pitchFamily="49" charset="0"/>
              </a:rPr>
              <a:t>Part 1 – Capital Grant Making Process</a:t>
            </a:r>
            <a:endParaRPr lang="en-US" sz="2400" b="1" spc="1000" dirty="0">
              <a:solidFill>
                <a:schemeClr val="bg1"/>
              </a:solidFill>
              <a:latin typeface="+mn-lt"/>
              <a:ea typeface="+mn-ea"/>
              <a:cs typeface="Vrinda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3B11E7-40B6-463A-85A3-B750496585E5}"/>
              </a:ext>
            </a:extLst>
          </p:cNvPr>
          <p:cNvSpPr txBox="1"/>
          <p:nvPr/>
        </p:nvSpPr>
        <p:spPr>
          <a:xfrm>
            <a:off x="1349298" y="256477"/>
            <a:ext cx="642310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Mayor’s Office of Housing and</a:t>
            </a:r>
            <a:br>
              <a:rPr lang="en-US" sz="2400" dirty="0">
                <a:latin typeface="Century Gothic"/>
                <a:ea typeface="+mn-lt"/>
                <a:cs typeface="+mn-lt"/>
              </a:rPr>
            </a:br>
            <a:r>
              <a:rPr lang="en-US" sz="24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Community Development</a:t>
            </a:r>
            <a:br>
              <a:rPr lang="en-US" sz="2400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77" y="1585803"/>
            <a:ext cx="8648223" cy="454204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 startAt="5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 Certification and Funds Encumbrance Process</a:t>
            </a:r>
          </a:p>
          <a:p>
            <a:pPr marL="4572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(Once project is ready to begin)</a:t>
            </a:r>
          </a:p>
          <a:p>
            <a:pPr marL="1368425" lvl="1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MOHCD Fiscal Staff</a:t>
            </a:r>
          </a:p>
          <a:p>
            <a:pPr marL="1368425" lvl="1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City Controller’s Office</a:t>
            </a:r>
          </a:p>
          <a:p>
            <a:pPr marL="1371600" lvl="1" indent="-34607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Final Approval and Set-Up in Grants Management System  (MOHCD Fiscal Staff)</a:t>
            </a:r>
          </a:p>
          <a:p>
            <a:pPr marL="1368425" lvl="1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Expenditure of Funds Can Begin After Grant Certification and Upon MOHCD Approval</a:t>
            </a:r>
          </a:p>
          <a:p>
            <a:pPr marL="1368425" lvl="1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Reimbursement of funds spent prior to Grant Funds Encumbrance/Certification is not allowed per Grant Agreement language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39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09532"/>
            <a:ext cx="849924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383" y="1585803"/>
            <a:ext cx="8078801" cy="36863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>
              <a:cs typeface="Calibri"/>
            </a:endParaRPr>
          </a:p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77FB91-07A3-42EB-8C85-9B7E2D33D49D}"/>
              </a:ext>
            </a:extLst>
          </p:cNvPr>
          <p:cNvSpPr/>
          <p:nvPr/>
        </p:nvSpPr>
        <p:spPr>
          <a:xfrm>
            <a:off x="1066800" y="1815286"/>
            <a:ext cx="594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Capital Team Members</a:t>
            </a:r>
          </a:p>
          <a:p>
            <a:pPr lvl="1" indent="-457200"/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-45720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John Harris – Manager, Capital Projects Program</a:t>
            </a:r>
          </a:p>
          <a:p>
            <a:pPr lvl="1" indent="-457200"/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-457200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Stephen Ford – Senior Project Manager</a:t>
            </a:r>
          </a:p>
          <a:p>
            <a:pPr lvl="1" indent="-457200"/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Angie Lee – Project Manager</a:t>
            </a:r>
          </a:p>
          <a:p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09532"/>
            <a:ext cx="849924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575" y="1419393"/>
            <a:ext cx="8439609" cy="46795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u="sng" dirty="0"/>
              <a:t>Search Path to Find SF Mayor’s Office of Housing and Community Development Grant Funding Information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u="sng" dirty="0">
                <a:hlinkClick r:id="rId5"/>
              </a:rPr>
              <a:t>San Francisco Mayor’s Office of Housing and Community Development</a:t>
            </a:r>
            <a:r>
              <a:rPr lang="en-US" sz="2000" dirty="0"/>
              <a:t> (Located at)</a:t>
            </a:r>
          </a:p>
          <a:p>
            <a:pPr marL="0" indent="0">
              <a:buNone/>
            </a:pPr>
            <a:r>
              <a:rPr lang="en-US" sz="2000" u="sng" dirty="0">
                <a:hlinkClick r:id="rId5"/>
              </a:rPr>
              <a:t>https://sf.gov/departments/mayors-office-housing-and-community-development</a:t>
            </a:r>
            <a:endParaRPr lang="en-US" sz="2000" dirty="0"/>
          </a:p>
          <a:p>
            <a:pPr lvl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6"/>
              </a:rPr>
              <a:t>Resources</a:t>
            </a:r>
            <a:endParaRPr lang="en-US" sz="2400" dirty="0"/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en-US" u="sng" dirty="0">
                <a:hlinkClick r:id="rId7"/>
              </a:rPr>
              <a:t>Community Development Grantees</a:t>
            </a:r>
            <a:endParaRPr lang="en-US" dirty="0"/>
          </a:p>
          <a:p>
            <a:pPr lvl="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8"/>
              </a:rPr>
              <a:t>Funding Opportunities</a:t>
            </a:r>
            <a:endParaRPr lang="en-US" sz="2400" dirty="0"/>
          </a:p>
          <a:p>
            <a:pPr lvl="4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>
                <a:hlinkClick r:id="rId9"/>
              </a:rPr>
              <a:t>Sign Up to Get New RFP Notifications</a:t>
            </a:r>
            <a:endParaRPr lang="en-US" sz="2400" b="1" dirty="0"/>
          </a:p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>
              <a:cs typeface="Calibri"/>
            </a:endParaRPr>
          </a:p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3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562" y="1509603"/>
            <a:ext cx="8391626" cy="45420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n-US" dirty="0"/>
              <a:t>RFP – Grant Application Submittal</a:t>
            </a:r>
          </a:p>
          <a:p>
            <a:pPr marL="974725" lvl="1" indent="-517525">
              <a:buNone/>
            </a:pPr>
            <a:r>
              <a:rPr lang="en-US" dirty="0"/>
              <a:t>	</a:t>
            </a:r>
            <a:endParaRPr lang="en-US" sz="1050" dirty="0"/>
          </a:p>
          <a:p>
            <a:pPr lvl="2"/>
            <a:r>
              <a:rPr lang="en-US" dirty="0"/>
              <a:t>Staff Review</a:t>
            </a:r>
            <a:endParaRPr lang="en-US" sz="650" dirty="0"/>
          </a:p>
          <a:p>
            <a:pPr lvl="2"/>
            <a:r>
              <a:rPr lang="en-US" dirty="0"/>
              <a:t>Staff Recommendation</a:t>
            </a:r>
            <a:endParaRPr lang="en-US" sz="650" dirty="0"/>
          </a:p>
          <a:p>
            <a:pPr lvl="2"/>
            <a:r>
              <a:rPr lang="en-US" dirty="0"/>
              <a:t>Approval</a:t>
            </a:r>
            <a:endParaRPr lang="en-US" sz="650" dirty="0"/>
          </a:p>
          <a:p>
            <a:pPr lvl="2"/>
            <a:r>
              <a:rPr lang="en-US" dirty="0"/>
              <a:t>Award Letter</a:t>
            </a:r>
          </a:p>
          <a:p>
            <a:pPr lvl="2" indent="0">
              <a:buNone/>
            </a:pPr>
            <a:r>
              <a:rPr lang="en-US" sz="2000" dirty="0"/>
              <a:t>(Funds will be made available upon the start of the project)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7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74" y="1585803"/>
            <a:ext cx="8078801" cy="4436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4863" lvl="0">
              <a:buAutoNum type="arabicPeriod" startAt="2"/>
              <a:tabLst>
                <a:tab pos="746125" algn="l"/>
              </a:tabLs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Environmental (NEPA) Clearance and Tenure Period</a:t>
            </a:r>
          </a:p>
          <a:p>
            <a:pPr marL="0" lvl="0" indent="0">
              <a:buNone/>
              <a:tabLst>
                <a:tab pos="746125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3325"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All federally funded projects subject to 24 CFR Part 58, which includes CDBG programs must be reviewed for their potential impact on the environment</a:t>
            </a:r>
          </a:p>
          <a:p>
            <a:pPr marL="917575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3325"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MOHCD staff will determine the level of environmental review necessary for your project and any documentation required.</a:t>
            </a:r>
          </a:p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85803"/>
            <a:ext cx="7764375" cy="36863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Tenure Period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Tenure Period requirements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*Deed of Trust with Assignment of Rents (If Owned)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*Lease Amendment with City language (If Leased)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1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74" y="1585803"/>
            <a:ext cx="8078801" cy="45131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>
              <a:spcBef>
                <a:spcPts val="600"/>
              </a:spcBef>
              <a:buNone/>
            </a:pPr>
            <a:r>
              <a:rPr lang="en-US" sz="2400" dirty="0"/>
              <a:t>3. Grants Management System (GMS) Grant Set Up and Navigation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</a:p>
          <a:p>
            <a:pPr marL="1082675" indent="-339725"/>
            <a:r>
              <a:rPr lang="en-US" sz="2400" dirty="0"/>
              <a:t>GMS Negotiation: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b="1" dirty="0"/>
              <a:t>Narrative</a:t>
            </a:r>
            <a:endParaRPr lang="en-US" sz="19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b="1" dirty="0"/>
              <a:t>Activities and Outcomes</a:t>
            </a:r>
            <a:endParaRPr lang="en-US" sz="19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b="1" dirty="0"/>
              <a:t>Neighborhood Served</a:t>
            </a:r>
            <a:endParaRPr lang="en-US" sz="19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b="1" dirty="0"/>
              <a:t>Budget </a:t>
            </a:r>
            <a:endParaRPr lang="en-US" sz="1900" dirty="0"/>
          </a:p>
          <a:p>
            <a:pPr marL="0" lvl="0" indent="0">
              <a:spcBef>
                <a:spcPts val="600"/>
              </a:spcBef>
              <a:buNone/>
            </a:pPr>
            <a:endParaRPr lang="en-US" sz="1900" dirty="0"/>
          </a:p>
          <a:p>
            <a:pPr marL="1082675" lvl="2" indent="-342900">
              <a:spcBef>
                <a:spcPts val="600"/>
              </a:spcBef>
            </a:pPr>
            <a:r>
              <a:rPr lang="en-US" dirty="0"/>
              <a:t>Submit (Upload) Agency Documents</a:t>
            </a:r>
          </a:p>
          <a:p>
            <a:pPr marL="0" lvl="0" indent="0">
              <a:buNone/>
            </a:pPr>
            <a:endParaRPr lang="en-US" sz="2400" dirty="0"/>
          </a:p>
          <a:p>
            <a:pPr marL="1257300" lvl="3" indent="0">
              <a:buNone/>
            </a:pPr>
            <a:r>
              <a:rPr lang="en-US" dirty="0"/>
              <a:t>	</a:t>
            </a:r>
            <a:endParaRPr lang="en-US" sz="2400" dirty="0"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1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74" y="1395351"/>
            <a:ext cx="8078801" cy="47325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2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US" dirty="0">
                <a:cs typeface="Arial" panose="020B0604020202020204" pitchFamily="34" charset="0"/>
              </a:rPr>
              <a:t>GMS Negotiation (cont.)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Funding Sources (MOHCD)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Approvals (Agency/MOHCD)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Grant Agreement Production (MOHCD)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Fiscal Setup (MOHCD)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Fiscal Setup/Modification FSP (MOHCD)</a:t>
            </a:r>
          </a:p>
          <a:p>
            <a:pPr lvl="3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Budget Allocation (MOHCD)</a:t>
            </a:r>
          </a:p>
          <a:p>
            <a:pPr marL="463550" indent="-463550">
              <a:spcAft>
                <a:spcPts val="600"/>
              </a:spcAft>
              <a:buSzPct val="80000"/>
              <a:buFont typeface="Wingdings" panose="05000000000000000000" pitchFamily="2" charset="2"/>
              <a:buChar char="v"/>
            </a:pPr>
            <a:endParaRPr lang="en-US" sz="2400" dirty="0"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7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77" y="166966"/>
            <a:ext cx="84606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MOHCD Capital Project Procedures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Steps in MOHCD Capital Project Process 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1 - Grant Making and Grant Funds Encumbrance</a:t>
            </a: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D6686-F879-4D42-8B34-3469A5F3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74" y="1585803"/>
            <a:ext cx="8078801" cy="45131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	Signature Process</a:t>
            </a:r>
          </a:p>
          <a:p>
            <a:pPr marL="1374775" lvl="1" indent="-4572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Agency provides electronic signature through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Docusign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4775" lvl="1" indent="-4572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City Attorney</a:t>
            </a:r>
          </a:p>
          <a:p>
            <a:pPr marL="1374775" lvl="1" indent="-4572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</a:p>
          <a:p>
            <a:pPr marL="1374775" lvl="1" indent="-4572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MOHCD Director</a:t>
            </a:r>
          </a:p>
          <a:p>
            <a:pPr marL="1374775" lvl="1" indent="-4572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Acquiring additional signatures takes roughly    1 – 3 weeks.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DA48D3-D8AB-4BF9-A88E-D66A9CF87375}"/>
              </a:ext>
            </a:extLst>
          </p:cNvPr>
          <p:cNvSpPr/>
          <p:nvPr/>
        </p:nvSpPr>
        <p:spPr>
          <a:xfrm>
            <a:off x="607999" y="1997839"/>
            <a:ext cx="7928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1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29155</TotalTime>
  <Words>637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</vt:lpstr>
      <vt:lpstr>Century Gothic</vt:lpstr>
      <vt:lpstr>Courier New</vt:lpstr>
      <vt:lpstr>Times New Roman</vt:lpstr>
      <vt:lpstr>Vrinda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OHack</dc:creator>
  <cp:lastModifiedBy>Stephen Ford</cp:lastModifiedBy>
  <cp:revision>2952</cp:revision>
  <cp:lastPrinted>2020-01-08T22:08:48Z</cp:lastPrinted>
  <dcterms:created xsi:type="dcterms:W3CDTF">2015-05-03T20:28:52Z</dcterms:created>
  <dcterms:modified xsi:type="dcterms:W3CDTF">2021-10-19T00:18:23Z</dcterms:modified>
</cp:coreProperties>
</file>